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6"/>
    <p:restoredTop sz="94643"/>
  </p:normalViewPr>
  <p:slideViewPr>
    <p:cSldViewPr snapToGrid="0" snapToObjects="1" showGuides="1">
      <p:cViewPr varScale="1">
        <p:scale>
          <a:sx n="89" d="100"/>
          <a:sy n="89" d="100"/>
        </p:scale>
        <p:origin x="192" y="73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59C-3F98-AE4D-BC39-C35EE9A458B9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1188-2DD3-4C4C-AD9E-F20EE14BC3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42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A1A0-6B50-644D-8F55-3F0B780C0858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0285D-C812-CE45-B15A-A751704E5F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285D-C812-CE45-B15A-A751704E5FD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285D-C812-CE45-B15A-A751704E5FD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1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285D-C812-CE45-B15A-A751704E5FD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46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285D-C812-CE45-B15A-A751704E5FD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48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18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2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30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7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4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26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7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23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8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28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A40F-DFC4-8740-B9D0-B7942D3EDF2C}" type="datetimeFigureOut">
              <a:rPr kumimoji="1" lang="ja-JP" altLang="en-US" smtClean="0"/>
              <a:t>2018/5/17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BE6D-94D2-FF47-AB18-36DABDC1C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3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.emf"/><Relationship Id="rId5" Type="http://schemas.openxmlformats.org/officeDocument/2006/relationships/image" Target="../media/image43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.emf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9357" y="1041400"/>
            <a:ext cx="10233285" cy="2387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Number of 4-contractible edges in 4 -connected graphs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3999" y="4156674"/>
            <a:ext cx="9144000" cy="128475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Yoshimi </a:t>
            </a:r>
            <a:r>
              <a:rPr lang="en-US" altLang="ja-JP" sz="3600" dirty="0" err="1" smtClean="0"/>
              <a:t>Egawa</a:t>
            </a:r>
            <a:endParaRPr lang="en-US" altLang="ja-JP" sz="3600" dirty="0" smtClean="0"/>
          </a:p>
          <a:p>
            <a:r>
              <a:rPr lang="en-US" altLang="ja-JP" sz="3600" dirty="0" smtClean="0"/>
              <a:t>(Tokyo University of Science)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47171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2431241" y="4672905"/>
            <a:ext cx="1523331" cy="1996836"/>
            <a:chOff x="9449469" y="1929705"/>
            <a:chExt cx="2421113" cy="2987180"/>
          </a:xfrm>
        </p:grpSpPr>
        <p:cxnSp>
          <p:nvCxnSpPr>
            <p:cNvPr id="76" name="直線コネクタ 75"/>
            <p:cNvCxnSpPr/>
            <p:nvPr/>
          </p:nvCxnSpPr>
          <p:spPr>
            <a:xfrm flipH="1" flipV="1">
              <a:off x="9593469" y="2073705"/>
              <a:ext cx="2204831" cy="135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9593469" y="3424459"/>
              <a:ext cx="2204831" cy="1348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92" idx="0"/>
            </p:cNvCxnSpPr>
            <p:nvPr/>
          </p:nvCxnSpPr>
          <p:spPr>
            <a:xfrm flipV="1">
              <a:off x="9593469" y="2082571"/>
              <a:ext cx="17929" cy="2546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円/楕円 87"/>
            <p:cNvSpPr/>
            <p:nvPr/>
          </p:nvSpPr>
          <p:spPr>
            <a:xfrm>
              <a:off x="9449469" y="192970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9449469" y="327929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9449469" y="462888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1582582" y="329346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直線コネクタ 77"/>
            <p:cNvCxnSpPr>
              <a:endCxn id="89" idx="6"/>
            </p:cNvCxnSpPr>
            <p:nvPr/>
          </p:nvCxnSpPr>
          <p:spPr>
            <a:xfrm flipH="1" flipV="1">
              <a:off x="9737469" y="3423295"/>
              <a:ext cx="1971185" cy="1416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正方形/長方形 332"/>
              <p:cNvSpPr/>
              <p:nvPr/>
            </p:nvSpPr>
            <p:spPr>
              <a:xfrm>
                <a:off x="4161273" y="3234676"/>
                <a:ext cx="12806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7200" dirty="0"/>
              </a:p>
            </p:txBody>
          </p:sp>
        </mc:Choice>
        <mc:Fallback xmlns="">
          <p:sp>
            <p:nvSpPr>
              <p:cNvPr id="333" name="正方形/長方形 3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73" y="3234676"/>
                <a:ext cx="1280607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2" y="-102732"/>
            <a:ext cx="5270970" cy="4647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5662687" y="1214892"/>
                <a:ext cx="6311153" cy="11167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4+1+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2</m:t>
                    </m:r>
                    <m:d>
                      <m:dPr>
                        <m:ctrlPr>
                          <a:rPr lang="en-US" altLang="ja-JP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ja-JP" sz="32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+2</m:t>
                        </m:r>
                      </m:e>
                    </m:d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=2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+9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687" y="1214892"/>
                <a:ext cx="6311153" cy="1116781"/>
              </a:xfrm>
              <a:prstGeom prst="rect">
                <a:avLst/>
              </a:prstGeom>
              <a:blipFill rotWithShape="0">
                <a:blip r:embed="rId5"/>
                <a:stretch>
                  <a:fillRect l="-2411" t="-6486"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087872" y="5317380"/>
                <a:ext cx="13092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6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72" y="5317380"/>
                <a:ext cx="130926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385104" y="3409028"/>
                <a:ext cx="107755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04" y="3409028"/>
                <a:ext cx="107755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4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1363289" y="210536"/>
                <a:ext cx="9538448" cy="27127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=2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+6</m:t>
                    </m:r>
                  </m:oMath>
                </a14:m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𝑖𝑗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+1, 1≤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11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9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+2 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9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𝑎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2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𝑛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+9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289" y="210536"/>
                <a:ext cx="9538448" cy="2712794"/>
              </a:xfrm>
              <a:prstGeom prst="rect">
                <a:avLst/>
              </a:prstGeom>
              <a:blipFill rotWithShape="0">
                <a:blip r:embed="rId3"/>
                <a:stretch>
                  <a:fillRect l="-1405" t="-2685" b="-4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36418" y="3138483"/>
                <a:ext cx="12568518" cy="1508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mr-IN" altLang="ja-JP" sz="36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360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en-US" altLang="ja-JP" sz="36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5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altLang="ja-JP" sz="36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600" b="0" i="0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=11</m:t>
                      </m:r>
                      <m:r>
                        <a:rPr lang="ja-JP" altLang="en-US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・</m:t>
                      </m:r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2</m:t>
                      </m:r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𝑛</m:t>
                      </m:r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+36+2</m:t>
                      </m:r>
                      <m:d>
                        <m:dPr>
                          <m:ctrlPr>
                            <a:rPr lang="en-US" altLang="ja-JP" sz="3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  <m:r>
                            <a:rPr lang="en-US" altLang="ja-JP" sz="3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𝑛</m:t>
                          </m:r>
                          <m:r>
                            <a:rPr lang="en-US" altLang="ja-JP" sz="3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+9</m:t>
                          </m:r>
                        </m:e>
                      </m:d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=26</m:t>
                      </m:r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𝑛</m:t>
                      </m:r>
                      <m:r>
                        <a:rPr lang="en-US" altLang="ja-JP" sz="3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+54</m:t>
                      </m:r>
                    </m:oMath>
                  </m:oMathPara>
                </a14:m>
                <a:endParaRPr lang="en-US" altLang="ja-JP" sz="3600" b="0" dirty="0" smtClean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" y="3138483"/>
                <a:ext cx="12568518" cy="15082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45474" y="5077087"/>
                <a:ext cx="11949545" cy="1508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6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36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sz="36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13</m:t>
                          </m:r>
                        </m:den>
                      </m:f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26</m:t>
                          </m:r>
                          <m:r>
                            <m:rPr>
                              <m:sty m:val="p"/>
                            </m:rP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n</m:t>
                          </m:r>
                          <m: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+78</m:t>
                          </m:r>
                        </m:e>
                      </m:d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Pr>
                        <m:num>
                          <m: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13</m:t>
                          </m:r>
                        </m:den>
                      </m:f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(</m:t>
                      </m:r>
                      <m:d>
                        <m:dPr>
                          <m:ctrlP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mr-IN" altLang="ja-JP" sz="360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sz="36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</m:t>
                                  </m:r>
                                  <m:r>
                                    <a:rPr lang="en-US" altLang="ja-JP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3600" i="1"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3600" i="1"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altLang="ja-JP" sz="3600" i="1">
                                          <a:latin typeface="Cambria Math" charset="0"/>
                                          <a:ea typeface="Times" charset="0"/>
                                          <a:cs typeface="Times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ja-JP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36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ja-JP" sz="36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+24)</m:t>
                      </m:r>
                    </m:oMath>
                  </m:oMathPara>
                </a14:m>
                <a:endParaRPr lang="en-US" altLang="ja-JP" sz="3600" b="0" dirty="0" smtClean="0">
                  <a:solidFill>
                    <a:schemeClr val="tx1"/>
                  </a:solidFill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4" y="5077087"/>
                <a:ext cx="11949545" cy="15082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4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131302" y="0"/>
                <a:ext cx="7965899" cy="1843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sz="3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Pr>
                        <m:num>
                          <m:r>
                            <a:rPr lang="en-US" altLang="ja-JP" sz="3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13</m:t>
                          </m:r>
                        </m:den>
                      </m:f>
                      <m:r>
                        <a:rPr lang="en-US" altLang="ja-JP" sz="3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(</m:t>
                      </m:r>
                      <m:d>
                        <m:dPr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mr-IN" altLang="ja-JP" sz="320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sz="3200" b="0" i="1" dirty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320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</m:t>
                                  </m:r>
                                  <m:r>
                                    <a:rPr lang="en-US" altLang="ja-JP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" charset="0"/>
                                      <a:cs typeface="Times" charset="0"/>
                                    </a:rPr>
                                    <m:t>𝐺</m:t>
                                  </m:r>
                                </m:e>
                              </m:d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ja-JP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32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3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3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ja-JP" sz="3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+24)</m:t>
                      </m:r>
                    </m:oMath>
                  </m:oMathPara>
                </a14:m>
                <a:endParaRPr lang="en-US" altLang="ja-JP" sz="3200" b="0" dirty="0" smtClean="0">
                  <a:solidFill>
                    <a:schemeClr val="tx1"/>
                  </a:solidFill>
                  <a:ea typeface="Times" charset="0"/>
                  <a:cs typeface="Times" charset="0"/>
                </a:endParaRPr>
              </a:p>
              <a:p>
                <a:endParaRPr lang="en-US" altLang="ja-JP" sz="3200" b="0" dirty="0" smtClean="0">
                  <a:solidFill>
                    <a:schemeClr val="tx1"/>
                  </a:solidFill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02" y="0"/>
                <a:ext cx="7965899" cy="1843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12165" y="1385888"/>
                <a:ext cx="11604171" cy="28246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Conjecture. 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4000" i="1" dirty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 for which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mr-IN" altLang="ja-JP" sz="40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40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40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≥5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altLang="ja-JP" sz="40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4000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40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sufficiently large,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ja-JP" sz="4000" i="1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Pr>
                      <m:num>
                        <m:r>
                          <a:rPr lang="en-US" altLang="ja-JP" sz="40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13</m:t>
                        </m:r>
                      </m:den>
                    </m:f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mr-IN" altLang="ja-JP" sz="40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400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≥</m:t>
                                </m:r>
                                <m: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5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  <m:t>𝐺</m:t>
                                </m:r>
                              </m:e>
                            </m:d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ja-JP" sz="4000" b="0" i="0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ja-JP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4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+24)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5" y="1385888"/>
                <a:ext cx="11604171" cy="2824682"/>
              </a:xfrm>
              <a:prstGeom prst="rect">
                <a:avLst/>
              </a:prstGeom>
              <a:blipFill rotWithShape="0">
                <a:blip r:embed="rId4"/>
                <a:stretch>
                  <a:fillRect l="-1784" t="-4292" b="-55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12165" y="4439052"/>
                <a:ext cx="11604171" cy="2143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Theorem. 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4000" i="1" dirty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graph, then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ja-JP" sz="4000" i="1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Pr>
                      <m:num>
                        <m:r>
                          <a:rPr lang="en-US" altLang="ja-JP" sz="40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28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ja-JP" sz="40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4000" i="1" dirty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40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≥5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altLang="ja-JP" sz="40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4000" dirty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40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i="1" dirty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5" y="4439052"/>
                <a:ext cx="11604171" cy="2143355"/>
              </a:xfrm>
              <a:prstGeom prst="rect">
                <a:avLst/>
              </a:prstGeom>
              <a:blipFill rotWithShape="0">
                <a:blip r:embed="rId5"/>
                <a:stretch>
                  <a:fillRect l="-1784" t="-5367" b="-67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62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011" y="197224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Outline of the proof</a:t>
            </a:r>
            <a:r>
              <a:rPr lang="en-US" altLang="ja-JP" sz="3600" dirty="0">
                <a:latin typeface="Times" charset="0"/>
                <a:ea typeface="Times" charset="0"/>
                <a:cs typeface="Times" charset="0"/>
              </a:rPr>
              <a:t>.</a:t>
            </a:r>
            <a:endParaRPr lang="en-US" altLang="ja-JP" sz="3600" b="0" smtClean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/>
              <p:cNvSpPr/>
              <p:nvPr/>
            </p:nvSpPr>
            <p:spPr>
              <a:xfrm>
                <a:off x="251011" y="1497106"/>
                <a:ext cx="12801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𝒦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is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4</m:t>
                    </m:r>
                    <m:r>
                      <m:rPr>
                        <m:nor/>
                      </m:rPr>
                      <a:rPr lang="en-US" altLang="ja-JP" sz="32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cutset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u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endParaRPr lang="en-US" altLang="ja-JP" sz="3200" b="0" i="0" dirty="0" smtClean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altLang="ja-JP" sz="32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                          </a:t>
                </a:r>
                <a:r>
                  <a:rPr lang="en-US" altLang="ja-JP" sz="32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there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exists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such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that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𝑢𝑣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</m:e>
                    </m:d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</m:oMath>
                </a14:m>
                <a:endParaRPr lang="en-US" altLang="ja-JP" sz="3200" b="0" i="1" dirty="0" smtClean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altLang="ja-JP" sz="32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                          </a:t>
                </a:r>
                <a:r>
                  <a:rPr lang="en-US" altLang="ja-JP" sz="32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is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component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of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  <m:r>
                      <a:rPr lang="en-US" altLang="ja-JP" sz="32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altLang="ja-JP" sz="3200" b="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1497106"/>
                <a:ext cx="12801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190" t="-5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51011" y="3971329"/>
                <a:ext cx="12801600" cy="128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Find a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𝒦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200" b="0" dirty="0" smtClean="0">
                    <a:solidFill>
                      <a:schemeClr val="tx1"/>
                    </a:solidFill>
                    <a:latin typeface="Times" charset="0"/>
                    <a:ea typeface="Cambria Math" charset="0"/>
                    <a:cs typeface="Cambria Math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𝒦</m:t>
                    </m:r>
                  </m:oMath>
                </a14:m>
                <a:r>
                  <a:rPr lang="en-US" altLang="ja-JP" sz="3200" b="0" dirty="0" smtClean="0">
                    <a:solidFill>
                      <a:schemeClr val="tx1"/>
                    </a:solidFill>
                    <a:latin typeface="Times" charset="0"/>
                    <a:ea typeface="Cambria Math" charset="0"/>
                    <a:cs typeface="Cambria Math" charset="0"/>
                  </a:rPr>
                  <a:t> such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ja-JP" sz="32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en-US" altLang="ja-JP" sz="3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3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3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den>
                    </m:f>
                    <m:r>
                      <a:rPr lang="en-US" altLang="ja-JP" sz="3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𝒦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ja-JP" sz="3200" b="0" dirty="0" smtClean="0">
                    <a:solidFill>
                      <a:schemeClr val="tx1"/>
                    </a:solidFill>
                    <a:latin typeface="Times" charset="0"/>
                    <a:ea typeface="Cambria Math" charset="0"/>
                    <a:cs typeface="Cambria Math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ja-JP" sz="3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𝒦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ja-JP" sz="3200" b="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</m:oMath>
                </a14:m>
                <a:r>
                  <a:rPr lang="en-US" altLang="ja-JP" sz="32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7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ja-JP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3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altLang="ja-JP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sz="32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3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≥5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32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altLang="ja-JP" sz="3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3200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3200" i="1" dirty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3200" i="1" dirty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ja-JP" sz="3200" b="0" dirty="0" smtClean="0">
                    <a:solidFill>
                      <a:schemeClr val="tx1"/>
                    </a:solidFill>
                    <a:latin typeface="Times" charset="0"/>
                    <a:ea typeface="Cambria Math" charset="0"/>
                    <a:cs typeface="Cambria Math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3971329"/>
                <a:ext cx="12801600" cy="1280159"/>
              </a:xfrm>
              <a:prstGeom prst="rect">
                <a:avLst/>
              </a:prstGeom>
              <a:blipFill rotWithShape="0">
                <a:blip r:embed="rId4"/>
                <a:stretch>
                  <a:fillRect l="-1190" t="-6190" b="-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1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"/>
          <p:cNvGrpSpPr/>
          <p:nvPr/>
        </p:nvGrpSpPr>
        <p:grpSpPr>
          <a:xfrm>
            <a:off x="373080" y="1283881"/>
            <a:ext cx="1168254" cy="428049"/>
            <a:chOff x="-1" y="-1"/>
            <a:chExt cx="1168253" cy="673022"/>
          </a:xfrm>
        </p:grpSpPr>
        <p:sp>
          <p:nvSpPr>
            <p:cNvPr id="5" name="def"/>
            <p:cNvSpPr txBox="1"/>
            <p:nvPr/>
          </p:nvSpPr>
          <p:spPr>
            <a:xfrm>
              <a:off x="407332" y="-1"/>
              <a:ext cx="503487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def</a:t>
              </a:r>
            </a:p>
          </p:txBody>
        </p:sp>
        <p:grpSp>
          <p:nvGrpSpPr>
            <p:cNvPr id="6" name="グループ"/>
            <p:cNvGrpSpPr/>
            <p:nvPr/>
          </p:nvGrpSpPr>
          <p:grpSpPr>
            <a:xfrm>
              <a:off x="-1" y="310659"/>
              <a:ext cx="1168253" cy="362362"/>
              <a:chOff x="0" y="0"/>
              <a:chExt cx="1168251" cy="362360"/>
            </a:xfrm>
          </p:grpSpPr>
          <p:grpSp>
            <p:nvGrpSpPr>
              <p:cNvPr id="7" name="グループ"/>
              <p:cNvGrpSpPr/>
              <p:nvPr/>
            </p:nvGrpSpPr>
            <p:grpSpPr>
              <a:xfrm>
                <a:off x="-1" y="7140"/>
                <a:ext cx="361689" cy="355221"/>
                <a:chOff x="0" y="0"/>
                <a:chExt cx="361687" cy="355220"/>
              </a:xfrm>
            </p:grpSpPr>
            <p:sp>
              <p:nvSpPr>
                <p:cNvPr id="13" name="線"/>
                <p:cNvSpPr/>
                <p:nvPr/>
              </p:nvSpPr>
              <p:spPr>
                <a:xfrm flipV="1">
                  <a:off x="-1" y="-1"/>
                  <a:ext cx="361689" cy="1785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  <p:sp>
              <p:nvSpPr>
                <p:cNvPr id="14" name="線"/>
                <p:cNvSpPr/>
                <p:nvPr/>
              </p:nvSpPr>
              <p:spPr>
                <a:xfrm>
                  <a:off x="-1" y="176717"/>
                  <a:ext cx="361689" cy="1785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</p:grpSp>
          <p:sp>
            <p:nvSpPr>
              <p:cNvPr id="8" name="線"/>
              <p:cNvSpPr/>
              <p:nvPr/>
            </p:nvSpPr>
            <p:spPr>
              <a:xfrm>
                <a:off x="201315" y="86936"/>
                <a:ext cx="7837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ヒラギノ角ゴ ProN W3"/>
                  </a:defRPr>
                </a:pPr>
                <a:endParaRPr/>
              </a:p>
            </p:txBody>
          </p:sp>
          <p:sp>
            <p:nvSpPr>
              <p:cNvPr id="9" name="線"/>
              <p:cNvSpPr/>
              <p:nvPr/>
            </p:nvSpPr>
            <p:spPr>
              <a:xfrm>
                <a:off x="186848" y="273109"/>
                <a:ext cx="7837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ヒラギノ角ゴ ProN W3"/>
                  </a:defRPr>
                </a:pPr>
                <a:endParaRPr/>
              </a:p>
            </p:txBody>
          </p:sp>
          <p:grpSp>
            <p:nvGrpSpPr>
              <p:cNvPr id="10" name="グループ"/>
              <p:cNvGrpSpPr/>
              <p:nvPr/>
            </p:nvGrpSpPr>
            <p:grpSpPr>
              <a:xfrm>
                <a:off x="806563" y="0"/>
                <a:ext cx="361689" cy="355221"/>
                <a:chOff x="0" y="0"/>
                <a:chExt cx="361687" cy="355220"/>
              </a:xfrm>
            </p:grpSpPr>
            <p:sp>
              <p:nvSpPr>
                <p:cNvPr id="11" name="線"/>
                <p:cNvSpPr/>
                <p:nvPr/>
              </p:nvSpPr>
              <p:spPr>
                <a:xfrm flipH="1" flipV="1">
                  <a:off x="-1" y="0"/>
                  <a:ext cx="361689" cy="17850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  <p:sp>
              <p:nvSpPr>
                <p:cNvPr id="12" name="線"/>
                <p:cNvSpPr/>
                <p:nvPr/>
              </p:nvSpPr>
              <p:spPr>
                <a:xfrm flipH="1">
                  <a:off x="-1" y="176717"/>
                  <a:ext cx="361689" cy="1785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or a graph G,…"/>
              <p:cNvSpPr txBox="1"/>
              <p:nvPr/>
            </p:nvSpPr>
            <p:spPr>
              <a:xfrm>
                <a:off x="378506" y="123317"/>
                <a:ext cx="3555589" cy="13336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4000" dirty="0"/>
                  <a:t>For a graph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sz="4000" dirty="0"/>
                  <a:t>,</a:t>
                </a:r>
                <a:endParaRPr sz="4000" dirty="0" smtClean="0"/>
              </a:p>
              <a:p>
                <a:pPr algn="l"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sz="4000" dirty="0"/>
                  <a:t> is </a:t>
                </a:r>
                <a:r>
                  <a:rPr sz="4000" dirty="0">
                    <a:solidFill>
                      <a:srgbClr val="FF0000"/>
                    </a:solidFill>
                  </a:rPr>
                  <a:t>4-connected</a:t>
                </a:r>
              </a:p>
            </p:txBody>
          </p:sp>
        </mc:Choice>
        <mc:Fallback xmlns="">
          <p:sp>
            <p:nvSpPr>
              <p:cNvPr id="15" name="For a graph G,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6" y="123317"/>
                <a:ext cx="3555589" cy="1333698"/>
              </a:xfrm>
              <a:prstGeom prst="rect">
                <a:avLst/>
              </a:prstGeom>
              <a:blipFill rotWithShape="0">
                <a:blip r:embed="rId2"/>
                <a:stretch>
                  <a:fillRect l="-7204" t="-6849" r="-6518" b="-1917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四角形"/>
          <p:cNvSpPr/>
          <p:nvPr/>
        </p:nvSpPr>
        <p:spPr>
          <a:xfrm>
            <a:off x="289816" y="218665"/>
            <a:ext cx="11747286" cy="280275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|V(G)| ≥ 5 and…"/>
              <p:cNvSpPr txBox="1"/>
              <p:nvPr/>
            </p:nvSpPr>
            <p:spPr>
              <a:xfrm>
                <a:off x="373078" y="1624893"/>
                <a:ext cx="11249554" cy="13336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14:m>
                  <m:oMath xmlns:m="http://schemas.openxmlformats.org/officeDocument/2006/math">
                    <m:r>
                      <a:rPr lang="mr-IN" sz="4000" i="1" dirty="0" smtClean="0">
                        <a:latin typeface="Cambria Math" charset="0"/>
                      </a:rPr>
                      <m:t>|</m:t>
                    </m:r>
                    <m:r>
                      <a:rPr lang="mr-IN" sz="4000" i="1" dirty="0">
                        <a:latin typeface="Cambria Math" charset="0"/>
                      </a:rPr>
                      <m:t>𝑉</m:t>
                    </m:r>
                    <m:r>
                      <a:rPr lang="mr-IN" sz="4000" i="1" dirty="0">
                        <a:latin typeface="Cambria Math" charset="0"/>
                      </a:rPr>
                      <m:t>(</m:t>
                    </m:r>
                    <m:r>
                      <a:rPr lang="mr-IN" sz="4000" i="1" dirty="0">
                        <a:latin typeface="Cambria Math" charset="0"/>
                      </a:rPr>
                      <m:t>𝐺</m:t>
                    </m:r>
                    <m:r>
                      <a:rPr lang="mr-IN" sz="4000" i="1" dirty="0">
                        <a:latin typeface="Cambria Math" charset="0"/>
                      </a:rPr>
                      <m:t>)|≥5 </m:t>
                    </m:r>
                  </m:oMath>
                </a14:m>
                <a:r>
                  <a:rPr sz="4000" dirty="0" smtClean="0"/>
                  <a:t>and</a:t>
                </a:r>
                <a:endParaRPr sz="4000" dirty="0"/>
              </a:p>
              <a:p>
                <a:pPr algn="l"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charset="0"/>
                      </a:rPr>
                      <m:t>𝐺</m:t>
                    </m:r>
                    <m:r>
                      <a:rPr lang="ja-JP" altLang="en-US" sz="4000" i="1" dirty="0">
                        <a:latin typeface="Cambria Math" charset="0"/>
                      </a:rPr>
                      <m:t>−</m:t>
                    </m:r>
                    <m:r>
                      <a:rPr lang="ja-JP" altLang="en-US" sz="4000" i="1" dirty="0">
                        <a:latin typeface="Cambria Math" charset="0"/>
                      </a:rPr>
                      <m:t>𝑆</m:t>
                    </m:r>
                    <m:r>
                      <a:rPr lang="ja-JP" altLang="en-US" sz="4000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sz="4000" dirty="0"/>
                  <a:t>is </a:t>
                </a:r>
                <a:r>
                  <a:rPr sz="4000" dirty="0" smtClean="0"/>
                  <a:t>connected </a:t>
                </a:r>
                <a:r>
                  <a:rPr sz="4000" dirty="0"/>
                  <a:t>for every </a:t>
                </a:r>
                <a14:m>
                  <m:oMath xmlns:m="http://schemas.openxmlformats.org/officeDocument/2006/math">
                    <m:r>
                      <a:rPr lang="mr-IN" sz="4000" i="1" dirty="0" smtClean="0">
                        <a:latin typeface="Cambria Math" charset="0"/>
                      </a:rPr>
                      <m:t>𝑆</m:t>
                    </m:r>
                    <m:r>
                      <a:rPr lang="mr-IN" sz="4000" i="1" dirty="0">
                        <a:latin typeface="Cambria Math" charset="0"/>
                      </a:rPr>
                      <m:t>⊆</m:t>
                    </m:r>
                    <m:r>
                      <a:rPr lang="mr-IN" sz="4000" i="1" dirty="0">
                        <a:latin typeface="Cambria Math" charset="0"/>
                      </a:rPr>
                      <m:t>𝑉</m:t>
                    </m:r>
                    <m:r>
                      <a:rPr lang="mr-IN" sz="4000" i="1" dirty="0">
                        <a:latin typeface="Cambria Math" charset="0"/>
                      </a:rPr>
                      <m:t>(</m:t>
                    </m:r>
                    <m:r>
                      <a:rPr lang="mr-IN" sz="4000" i="1" dirty="0">
                        <a:latin typeface="Cambria Math" charset="0"/>
                      </a:rPr>
                      <m:t>𝐺</m:t>
                    </m:r>
                    <m:r>
                      <a:rPr lang="mr-IN" sz="4000" i="1" dirty="0">
                        <a:latin typeface="Cambria Math" charset="0"/>
                      </a:rPr>
                      <m:t>) </m:t>
                    </m:r>
                  </m:oMath>
                </a14:m>
                <a:r>
                  <a:rPr sz="4000" dirty="0"/>
                  <a:t>with </a:t>
                </a:r>
                <a14:m>
                  <m:oMath xmlns:m="http://schemas.openxmlformats.org/officeDocument/2006/math">
                    <m:r>
                      <a:rPr lang="hr-HR" sz="4000" i="1" dirty="0" smtClean="0">
                        <a:latin typeface="Cambria Math" charset="0"/>
                      </a:rPr>
                      <m:t>|</m:t>
                    </m:r>
                    <m:r>
                      <a:rPr lang="hr-HR" sz="4000" i="1" dirty="0">
                        <a:latin typeface="Cambria Math" charset="0"/>
                      </a:rPr>
                      <m:t>𝑆</m:t>
                    </m:r>
                    <m:r>
                      <a:rPr lang="hr-HR" sz="4000" i="1" dirty="0">
                        <a:latin typeface="Cambria Math" charset="0"/>
                      </a:rPr>
                      <m:t>| &lt; 4</m:t>
                    </m:r>
                  </m:oMath>
                </a14:m>
                <a:r>
                  <a:rPr sz="4000" dirty="0"/>
                  <a:t>.</a:t>
                </a:r>
              </a:p>
            </p:txBody>
          </p:sp>
        </mc:Choice>
        <mc:Fallback xmlns="">
          <p:sp>
            <p:nvSpPr>
              <p:cNvPr id="17" name="|V(G)| ≥ 5 and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8" y="1624893"/>
                <a:ext cx="11249554" cy="1333698"/>
              </a:xfrm>
              <a:prstGeom prst="rect">
                <a:avLst/>
              </a:prstGeom>
              <a:blipFill rotWithShape="0">
                <a:blip r:embed="rId3"/>
                <a:stretch>
                  <a:fillRect t="-7339" r="-1300" b="-1926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or a graph G,…"/>
              <p:cNvSpPr txBox="1"/>
              <p:nvPr/>
            </p:nvSpPr>
            <p:spPr>
              <a:xfrm>
                <a:off x="378506" y="3076813"/>
                <a:ext cx="10396244" cy="13336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lang="en-US" sz="4000" dirty="0" smtClean="0"/>
                  <a:t>For a 4-connected graph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</m:oMath>
                </a14:m>
                <a:r>
                  <a:rPr lang="en-US" sz="4000" dirty="0" smtClean="0"/>
                  <a:t> and an edge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charset="0"/>
                      </a:rPr>
                      <m:t>𝑒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  <m:r>
                      <a:rPr lang="en-US" sz="4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,</a:t>
                </a:r>
              </a:p>
              <a:p>
                <a:pPr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4000" dirty="0" smtClean="0"/>
                  <a:t> is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4-contractible</a:t>
                </a:r>
                <a:endParaRPr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For a graph G,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6" y="3076813"/>
                <a:ext cx="10396244" cy="1333698"/>
              </a:xfrm>
              <a:prstGeom prst="rect">
                <a:avLst/>
              </a:prstGeom>
              <a:blipFill rotWithShape="0">
                <a:blip r:embed="rId4"/>
                <a:stretch>
                  <a:fillRect l="-2462" t="-6849" r="-1465" b="-1917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四角形"/>
          <p:cNvSpPr/>
          <p:nvPr/>
        </p:nvSpPr>
        <p:spPr>
          <a:xfrm>
            <a:off x="289816" y="3172161"/>
            <a:ext cx="11747286" cy="208605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|V(G)| ≥ 5 and…"/>
              <p:cNvSpPr txBox="1"/>
              <p:nvPr/>
            </p:nvSpPr>
            <p:spPr>
              <a:xfrm>
                <a:off x="373078" y="4547770"/>
                <a:ext cx="4201663" cy="718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3900">
                    <a:latin typeface="Times"/>
                    <a:ea typeface="Times"/>
                    <a:cs typeface="Times"/>
                    <a:sym typeface="Times"/>
                  </a:defRPr>
                </a:pP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charset="0"/>
                      </a:rPr>
                      <m:t>𝐺</m:t>
                    </m:r>
                    <m:r>
                      <a:rPr lang="en-US" sz="4000" b="0" i="1" dirty="0" smtClean="0">
                        <a:latin typeface="Cambria Math" charset="0"/>
                      </a:rPr>
                      <m:t>/</m:t>
                    </m:r>
                    <m:r>
                      <a:rPr lang="en-US" sz="4000" b="0" i="1" dirty="0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4000" dirty="0" smtClean="0"/>
                  <a:t> is 4-connected.</a:t>
                </a:r>
                <a:endParaRPr sz="4000" dirty="0"/>
              </a:p>
            </p:txBody>
          </p:sp>
        </mc:Choice>
        <mc:Fallback xmlns="">
          <p:sp>
            <p:nvSpPr>
              <p:cNvPr id="31" name="|V(G)| ≥ 5 and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8" y="4547770"/>
                <a:ext cx="4201663" cy="718145"/>
              </a:xfrm>
              <a:prstGeom prst="rect">
                <a:avLst/>
              </a:prstGeom>
              <a:blipFill rotWithShape="0">
                <a:blip r:embed="rId5"/>
                <a:stretch>
                  <a:fillRect t="-13559" r="-5370" b="-3559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"/>
          <p:cNvGrpSpPr/>
          <p:nvPr/>
        </p:nvGrpSpPr>
        <p:grpSpPr>
          <a:xfrm>
            <a:off x="378506" y="4205850"/>
            <a:ext cx="1168254" cy="428049"/>
            <a:chOff x="-1" y="-1"/>
            <a:chExt cx="1168253" cy="673022"/>
          </a:xfrm>
        </p:grpSpPr>
        <p:sp>
          <p:nvSpPr>
            <p:cNvPr id="33" name="def"/>
            <p:cNvSpPr txBox="1"/>
            <p:nvPr/>
          </p:nvSpPr>
          <p:spPr>
            <a:xfrm>
              <a:off x="407332" y="-1"/>
              <a:ext cx="503487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def</a:t>
              </a:r>
            </a:p>
          </p:txBody>
        </p:sp>
        <p:grpSp>
          <p:nvGrpSpPr>
            <p:cNvPr id="34" name="グループ"/>
            <p:cNvGrpSpPr/>
            <p:nvPr/>
          </p:nvGrpSpPr>
          <p:grpSpPr>
            <a:xfrm>
              <a:off x="-1" y="310659"/>
              <a:ext cx="1168253" cy="362362"/>
              <a:chOff x="0" y="0"/>
              <a:chExt cx="1168251" cy="362360"/>
            </a:xfrm>
          </p:grpSpPr>
          <p:grpSp>
            <p:nvGrpSpPr>
              <p:cNvPr id="35" name="グループ"/>
              <p:cNvGrpSpPr/>
              <p:nvPr/>
            </p:nvGrpSpPr>
            <p:grpSpPr>
              <a:xfrm>
                <a:off x="-1" y="7140"/>
                <a:ext cx="361689" cy="355221"/>
                <a:chOff x="0" y="0"/>
                <a:chExt cx="361687" cy="355220"/>
              </a:xfrm>
            </p:grpSpPr>
            <p:sp>
              <p:nvSpPr>
                <p:cNvPr id="41" name="線"/>
                <p:cNvSpPr/>
                <p:nvPr/>
              </p:nvSpPr>
              <p:spPr>
                <a:xfrm flipV="1">
                  <a:off x="-1" y="-1"/>
                  <a:ext cx="361689" cy="1785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  <p:sp>
              <p:nvSpPr>
                <p:cNvPr id="42" name="線"/>
                <p:cNvSpPr/>
                <p:nvPr/>
              </p:nvSpPr>
              <p:spPr>
                <a:xfrm>
                  <a:off x="-1" y="176717"/>
                  <a:ext cx="361689" cy="1785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</p:grpSp>
          <p:sp>
            <p:nvSpPr>
              <p:cNvPr id="36" name="線"/>
              <p:cNvSpPr/>
              <p:nvPr/>
            </p:nvSpPr>
            <p:spPr>
              <a:xfrm>
                <a:off x="201315" y="86936"/>
                <a:ext cx="7837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ヒラギノ角ゴ ProN W3"/>
                  </a:defRPr>
                </a:pPr>
                <a:endParaRPr/>
              </a:p>
            </p:txBody>
          </p:sp>
          <p:sp>
            <p:nvSpPr>
              <p:cNvPr id="37" name="線"/>
              <p:cNvSpPr/>
              <p:nvPr/>
            </p:nvSpPr>
            <p:spPr>
              <a:xfrm>
                <a:off x="186848" y="273109"/>
                <a:ext cx="78370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ヒラギノ角ゴ ProN W3"/>
                  </a:defRPr>
                </a:pPr>
                <a:endParaRPr/>
              </a:p>
            </p:txBody>
          </p:sp>
          <p:grpSp>
            <p:nvGrpSpPr>
              <p:cNvPr id="38" name="グループ"/>
              <p:cNvGrpSpPr/>
              <p:nvPr/>
            </p:nvGrpSpPr>
            <p:grpSpPr>
              <a:xfrm>
                <a:off x="806563" y="0"/>
                <a:ext cx="361689" cy="355221"/>
                <a:chOff x="0" y="0"/>
                <a:chExt cx="361687" cy="355220"/>
              </a:xfrm>
            </p:grpSpPr>
            <p:sp>
              <p:nvSpPr>
                <p:cNvPr id="39" name="線"/>
                <p:cNvSpPr/>
                <p:nvPr/>
              </p:nvSpPr>
              <p:spPr>
                <a:xfrm flipH="1" flipV="1">
                  <a:off x="-1" y="0"/>
                  <a:ext cx="361689" cy="178503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  <p:sp>
              <p:nvSpPr>
                <p:cNvPr id="40" name="線"/>
                <p:cNvSpPr/>
                <p:nvPr/>
              </p:nvSpPr>
              <p:spPr>
                <a:xfrm flipH="1">
                  <a:off x="-1" y="176717"/>
                  <a:ext cx="361689" cy="178504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ヒラギノ角ゴ ProN W3"/>
                    </a:defRPr>
                  </a:pPr>
                  <a:endParaRPr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1570970" y="5621460"/>
                <a:ext cx="88537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ja-JP" sz="4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𝐺</m:t>
                          </m:r>
                        </m:e>
                      </m:d>
                      <m:r>
                        <a:rPr lang="en-US" altLang="ja-JP" sz="4000" b="0" i="1" smtClean="0">
                          <a:latin typeface="Cambria Math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hr-HR" altLang="ja-JP" sz="4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ja-JP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altLang="ja-JP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ja-JP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ja-JP" sz="4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  <m:e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ja-JP" sz="4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4000" b="0" i="0" smtClean="0">
                              <a:latin typeface="Cambria Math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altLang="ja-JP" sz="40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400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m:t>4−</m:t>
                          </m:r>
                          <m:r>
                            <m:rPr>
                              <m:nor/>
                            </m:rPr>
                            <a:rPr lang="en-US" altLang="ja-JP" sz="4000" dirty="0" smtClean="0">
                              <a:solidFill>
                                <a:schemeClr val="tx1"/>
                              </a:solidFill>
                              <a:latin typeface="Times" charset="0"/>
                              <a:ea typeface="Times" charset="0"/>
                              <a:cs typeface="Times" charset="0"/>
                            </a:rPr>
                            <m:t>contractible</m:t>
                          </m:r>
                        </m:e>
                      </m:d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970" y="5621460"/>
                <a:ext cx="8853770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01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110536" y="390079"/>
                <a:ext cx="1204395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4000" b="0" dirty="0" smtClean="0">
                    <a:latin typeface="Times" charset="0"/>
                    <a:ea typeface="Times" charset="0"/>
                    <a:cs typeface="Times" charset="0"/>
                  </a:rPr>
                  <a:t>A characterization </a:t>
                </a:r>
                <a:r>
                  <a:rPr lang="en-US" altLang="ja-JP" sz="4000" dirty="0">
                    <a:latin typeface="Times" charset="0"/>
                    <a:ea typeface="Times" charset="0"/>
                    <a:cs typeface="Times" charset="0"/>
                  </a:rPr>
                  <a:t>o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f 4-connected graphs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latin typeface="Cambria Math" charset="0"/>
                        <a:ea typeface="Times" charset="0"/>
                        <a:cs typeface="Times" charset="0"/>
                      </a:rPr>
                      <m:t>=∅</m:t>
                    </m:r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was obtained by </a:t>
                </a:r>
                <a:r>
                  <a:rPr lang="en-US" altLang="ja-JP" sz="4000" dirty="0" err="1" smtClean="0">
                    <a:latin typeface="Times" charset="0"/>
                    <a:ea typeface="Times" charset="0"/>
                    <a:cs typeface="Times" charset="0"/>
                  </a:rPr>
                  <a:t>Fontet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and by </a:t>
                </a:r>
                <a:r>
                  <a:rPr lang="en-US" altLang="ja-JP" sz="4000" dirty="0" err="1" smtClean="0">
                    <a:latin typeface="Times" charset="0"/>
                    <a:ea typeface="Times" charset="0"/>
                    <a:cs typeface="Times" charset="0"/>
                  </a:rPr>
                  <a:t>Martinov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. In particular, the following result is known. </a:t>
                </a:r>
                <a:endParaRPr lang="ja-JP" altLang="en-US" sz="4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6" y="390079"/>
                <a:ext cx="1204395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771" t="-5346" b="-12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06976" y="2577770"/>
                <a:ext cx="11604171" cy="20443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Fact</a:t>
                </a:r>
                <a:r>
                  <a:rPr lang="ja-JP" altLang="en-US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A.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=∅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, then G is 4-regular. </a:t>
                </a: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6" y="2577770"/>
                <a:ext cx="11604171" cy="2044337"/>
              </a:xfrm>
              <a:prstGeom prst="rect">
                <a:avLst/>
              </a:prstGeom>
              <a:blipFill rotWithShape="0">
                <a:blip r:embed="rId4"/>
                <a:stretch>
                  <a:fillRect l="-1784" t="-2077" b="-94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87084" y="5007284"/>
                <a:ext cx="120439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4000" b="0" dirty="0" smtClean="0">
                    <a:latin typeface="Times" charset="0"/>
                    <a:ea typeface="Times" charset="0"/>
                    <a:cs typeface="Times" charset="0"/>
                  </a:rPr>
                  <a:t>Based on this fact, 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the following results were obtained (here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𝑉</m:t>
                        </m:r>
                      </m:e>
                      <m:sub>
                        <m:r>
                          <a:rPr lang="en-US" altLang="ja-JP" sz="4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>
                          <a:rPr lang="en-US" altLang="ja-JP" sz="4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sub>
                    </m:sSub>
                    <m:r>
                      <a:rPr lang="en-US" altLang="ja-JP" sz="40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(</m:t>
                    </m:r>
                    <m:r>
                      <a:rPr lang="en-US" altLang="ja-JP" sz="40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𝐺</m:t>
                    </m:r>
                    <m:r>
                      <a:rPr lang="en-US" altLang="ja-JP" sz="40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)≔</m:t>
                    </m:r>
                    <m:d>
                      <m:dPr>
                        <m:begChr m:val="{"/>
                        <m:endChr m:val="}"/>
                        <m:ctrlPr>
                          <a:rPr lang="hr-HR" altLang="ja-JP" sz="4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altLang="ja-JP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altLang="ja-JP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4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ja-JP" sz="4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  <m:e>
                        <m:r>
                          <a:rPr lang="en-US" altLang="ja-JP" sz="4000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4000" b="0" i="0" smtClean="0">
                            <a:latin typeface="Cambria Math" charset="0"/>
                          </a:rPr>
                          <m:t>deg</m:t>
                        </m:r>
                        <m:d>
                          <m:dPr>
                            <m:ctrlPr>
                              <a:rPr lang="en-US" altLang="ja-JP" sz="4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400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>
                          <a:rPr lang="en-US" altLang="ja-JP" sz="4000" b="0" i="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).</a:t>
                </a:r>
                <a:endParaRPr lang="ja-JP" altLang="en-US" sz="4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4" y="5007284"/>
                <a:ext cx="12043954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771" t="-8257" b="-18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78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93914" y="2752997"/>
                <a:ext cx="11604171" cy="1352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Theorem B (Ando &amp; E.).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graph, then 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r>
                      <a:rPr lang="en-US" altLang="ja-JP" sz="40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𝑉</m:t>
                        </m:r>
                      </m:e>
                      <m:sub>
                        <m:r>
                          <a:rPr lang="en-US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</m:t>
                        </m:r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752997"/>
                <a:ext cx="11604171" cy="1352005"/>
              </a:xfrm>
              <a:prstGeom prst="rect">
                <a:avLst/>
              </a:prstGeom>
              <a:blipFill rotWithShape="0">
                <a:blip r:embed="rId2"/>
                <a:stretch>
                  <a:fillRect l="-1784" t="-6278" b="-17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93914" y="4509952"/>
                <a:ext cx="11604171" cy="21390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Theorem</a:t>
                </a:r>
                <a:r>
                  <a:rPr lang="ja-JP" altLang="en-US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C (Ando, E., </a:t>
                </a:r>
                <a:r>
                  <a:rPr lang="en-US" altLang="ja-JP" sz="4000" dirty="0" err="1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Kawarabayashi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&amp; </a:t>
                </a:r>
                <a:r>
                  <a:rPr lang="en-US" altLang="ja-JP" sz="4000" dirty="0" err="1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Kriesell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).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graph,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r>
                      <a:rPr lang="en-US" altLang="ja-JP" sz="40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mr-IN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68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40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</m:t>
                            </m:r>
                            <m: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4000" b="0" i="0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−4)</m:t>
                        </m:r>
                      </m:e>
                    </m:nary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4509952"/>
                <a:ext cx="11604171" cy="2139044"/>
              </a:xfrm>
              <a:prstGeom prst="rect">
                <a:avLst/>
              </a:prstGeom>
              <a:blipFill rotWithShape="0">
                <a:blip r:embed="rId3"/>
                <a:stretch>
                  <a:fillRect l="-1784" t="-5666" b="-67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93914" y="303710"/>
                <a:ext cx="11604171" cy="20443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Fact</a:t>
                </a:r>
                <a:r>
                  <a:rPr lang="ja-JP" altLang="en-US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A.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</a:t>
                </a:r>
                <a:r>
                  <a:rPr lang="ja-JP" altLang="en-US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=∅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4-regular. 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303710"/>
                <a:ext cx="11604171" cy="2044337"/>
              </a:xfrm>
              <a:prstGeom prst="rect">
                <a:avLst/>
              </a:prstGeom>
              <a:blipFill rotWithShape="0">
                <a:blip r:embed="rId4"/>
                <a:stretch>
                  <a:fillRect l="-1784" t="-2077" b="-94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49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93914" y="4255226"/>
                <a:ext cx="11604171" cy="21978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Theorem D (</a:t>
                </a:r>
                <a:r>
                  <a:rPr lang="en-US" altLang="ja-JP" sz="4000" dirty="0" err="1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Kotani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&amp; Nakamura).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graph,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r>
                      <a:rPr lang="en-US" altLang="ja-JP" sz="40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mr-IN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68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40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</m:t>
                            </m:r>
                            <m: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func>
                          <m:funcPr>
                            <m:ctrlP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4000" b="0" i="0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4255226"/>
                <a:ext cx="11604171" cy="2197826"/>
              </a:xfrm>
              <a:prstGeom prst="rect">
                <a:avLst/>
              </a:prstGeom>
              <a:blipFill rotWithShape="0">
                <a:blip r:embed="rId2"/>
                <a:stretch>
                  <a:fillRect l="-1784" t="-4132" b="-52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293914" y="3075057"/>
            <a:ext cx="12043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0" dirty="0" smtClean="0">
                <a:latin typeface="Times" charset="0"/>
                <a:ea typeface="Times" charset="0"/>
                <a:cs typeface="Times" charset="0"/>
              </a:rPr>
              <a:t>The following result has recently </a:t>
            </a:r>
            <a:r>
              <a:rPr lang="en-US" altLang="ja-JP" sz="4000" b="0" smtClean="0">
                <a:latin typeface="Times" charset="0"/>
                <a:ea typeface="Times" charset="0"/>
                <a:cs typeface="Times" charset="0"/>
              </a:rPr>
              <a:t>been obtained.</a:t>
            </a:r>
            <a:endParaRPr lang="ja-JP" altLang="en-US" sz="4000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93914" y="463730"/>
                <a:ext cx="11604171" cy="21390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Theorem</a:t>
                </a:r>
                <a:r>
                  <a:rPr lang="ja-JP" altLang="en-US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C (Ando, E., </a:t>
                </a:r>
                <a:r>
                  <a:rPr lang="en-US" altLang="ja-JP" sz="4000" dirty="0" err="1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Kawarabayashi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&amp; </a:t>
                </a:r>
                <a:r>
                  <a:rPr lang="en-US" altLang="ja-JP" sz="4000" dirty="0" err="1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Kriesell</a:t>
                </a:r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).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 is a 4-connected graph,</a:t>
                </a:r>
              </a:p>
              <a:p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</m:d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r>
                      <a:rPr lang="en-US" altLang="ja-JP" sz="4000" i="1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f>
                      <m:fPr>
                        <m:ctrlPr>
                          <a:rPr lang="mr-IN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68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mr-IN" altLang="ja-JP" sz="400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400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</m:t>
                            </m:r>
                            <m: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ja-JP" sz="40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4000" b="0" i="0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b="0" i="1" dirty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altLang="ja-JP" sz="40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−4)</m:t>
                        </m:r>
                      </m:e>
                    </m:nary>
                  </m:oMath>
                </a14:m>
                <a:r>
                  <a:rPr lang="en-US" altLang="ja-JP" sz="4000" dirty="0" smtClean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en-US" altLang="ja-JP" sz="40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463730"/>
                <a:ext cx="11604171" cy="2139044"/>
              </a:xfrm>
              <a:prstGeom prst="rect">
                <a:avLst/>
              </a:prstGeom>
              <a:blipFill rotWithShape="0">
                <a:blip r:embed="rId3"/>
                <a:stretch>
                  <a:fillRect l="-1784" t="-5666" b="-67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5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4023" y="3595306"/>
                <a:ext cx="120439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4000" b="0" dirty="0" smtClean="0">
                    <a:latin typeface="Times" charset="0"/>
                    <a:ea typeface="Times" charset="0"/>
                    <a:cs typeface="Times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𝐻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, replace each vertex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,</a:t>
                </a:r>
              </a:p>
              <a:p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replace each edge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𝑢𝑣</m:t>
                    </m:r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indicated by a </a:t>
                </a:r>
                <a:r>
                  <a:rPr lang="en-US" altLang="ja-JP" sz="4000" dirty="0" smtClean="0">
                    <a:solidFill>
                      <a:srgbClr val="00B050"/>
                    </a:solidFill>
                    <a:latin typeface="Times" charset="0"/>
                    <a:ea typeface="Times" charset="0"/>
                    <a:cs typeface="Times" charset="0"/>
                  </a:rPr>
                  <a:t>broken line 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by</a:t>
                </a:r>
                <a:endParaRPr lang="ja-JP" altLang="en-US" sz="4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" y="3595306"/>
                <a:ext cx="12043954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1771" t="-7834" b="-193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図形グループ 45"/>
          <p:cNvGrpSpPr/>
          <p:nvPr/>
        </p:nvGrpSpPr>
        <p:grpSpPr>
          <a:xfrm>
            <a:off x="5528049" y="40194"/>
            <a:ext cx="6405648" cy="2987180"/>
            <a:chOff x="2936141" y="243685"/>
            <a:chExt cx="6405648" cy="2987180"/>
          </a:xfrm>
        </p:grpSpPr>
        <p:cxnSp>
          <p:nvCxnSpPr>
            <p:cNvPr id="20" name="直線コネクタ 19"/>
            <p:cNvCxnSpPr/>
            <p:nvPr/>
          </p:nvCxnSpPr>
          <p:spPr>
            <a:xfrm flipH="1" flipV="1">
              <a:off x="7046747" y="919525"/>
              <a:ext cx="2204831" cy="85111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 flipV="1">
              <a:off x="7046747" y="1450441"/>
              <a:ext cx="2204831" cy="315839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7046747" y="1722342"/>
              <a:ext cx="2204831" cy="83237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図形グループ 17"/>
            <p:cNvGrpSpPr/>
            <p:nvPr/>
          </p:nvGrpSpPr>
          <p:grpSpPr>
            <a:xfrm>
              <a:off x="6902747" y="243685"/>
              <a:ext cx="288000" cy="2987180"/>
              <a:chOff x="3747169" y="64389"/>
              <a:chExt cx="288000" cy="2987180"/>
            </a:xfrm>
          </p:grpSpPr>
          <p:sp>
            <p:nvSpPr>
              <p:cNvPr id="2" name="円/楕円 1"/>
              <p:cNvSpPr/>
              <p:nvPr/>
            </p:nvSpPr>
            <p:spPr>
              <a:xfrm>
                <a:off x="3747169" y="64389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3747169" y="596229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3747169" y="112714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3747169" y="2231420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747169" y="2763569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12" name="直線コネクタ 11"/>
            <p:cNvCxnSpPr/>
            <p:nvPr/>
          </p:nvCxnSpPr>
          <p:spPr>
            <a:xfrm flipH="1" flipV="1">
              <a:off x="7046747" y="387685"/>
              <a:ext cx="2204831" cy="135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9053789" y="159444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>
              <a:off x="7046747" y="1738439"/>
              <a:ext cx="2204831" cy="1348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7064676" y="396550"/>
              <a:ext cx="0" cy="13697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064676" y="2169460"/>
              <a:ext cx="0" cy="917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7064676" y="1450442"/>
              <a:ext cx="1" cy="110427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正方形/長方形 41"/>
                <p:cNvSpPr/>
                <p:nvPr/>
              </p:nvSpPr>
              <p:spPr>
                <a:xfrm>
                  <a:off x="8108466" y="2498458"/>
                  <a:ext cx="116544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ja-JP" altLang="en-US" sz="4800" dirty="0"/>
                </a:p>
              </p:txBody>
            </p:sp>
          </mc:Choice>
          <mc:Fallback xmlns="">
            <p:sp>
              <p:nvSpPr>
                <p:cNvPr id="42" name="正方形/長方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466" y="2498458"/>
                  <a:ext cx="1165447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左中かっこ 42"/>
            <p:cNvSpPr/>
            <p:nvPr/>
          </p:nvSpPr>
          <p:spPr>
            <a:xfrm>
              <a:off x="5967099" y="356951"/>
              <a:ext cx="716534" cy="281865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正方形/長方形 43"/>
                <p:cNvSpPr/>
                <p:nvPr/>
              </p:nvSpPr>
              <p:spPr>
                <a:xfrm>
                  <a:off x="2936141" y="1384496"/>
                  <a:ext cx="3227295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40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𝑛</m:t>
                      </m:r>
                      <m:r>
                        <a:rPr lang="en-US" altLang="ja-JP" sz="40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+2</m:t>
                      </m:r>
                    </m:oMath>
                  </a14:m>
                  <a:r>
                    <a:rPr lang="en-US" altLang="ja-JP" sz="4000" dirty="0" smtClean="0">
                      <a:latin typeface="Times" charset="0"/>
                      <a:ea typeface="Times" charset="0"/>
                      <a:cs typeface="Times" charset="0"/>
                    </a:rPr>
                    <a:t> vertices</a:t>
                  </a:r>
                  <a:endParaRPr lang="ja-JP" altLang="en-US" sz="400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44" name="正方形/長方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141" y="1384496"/>
                  <a:ext cx="322729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4655" r="-2079" b="-370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図形グループ 66"/>
          <p:cNvGrpSpPr/>
          <p:nvPr/>
        </p:nvGrpSpPr>
        <p:grpSpPr>
          <a:xfrm>
            <a:off x="4450411" y="5156003"/>
            <a:ext cx="3327035" cy="1425001"/>
            <a:chOff x="4450411" y="5156003"/>
            <a:chExt cx="3327035" cy="1425001"/>
          </a:xfrm>
        </p:grpSpPr>
        <p:grpSp>
          <p:nvGrpSpPr>
            <p:cNvPr id="54" name="図形グループ 53"/>
            <p:cNvGrpSpPr/>
            <p:nvPr/>
          </p:nvGrpSpPr>
          <p:grpSpPr>
            <a:xfrm>
              <a:off x="4450411" y="5156003"/>
              <a:ext cx="3327035" cy="1425001"/>
              <a:chOff x="4430348" y="5102763"/>
              <a:chExt cx="3327035" cy="1425001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4430348" y="510276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 flipV="1">
                <a:off x="4592277" y="5390763"/>
                <a:ext cx="0" cy="9174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円/楕円 48"/>
              <p:cNvSpPr/>
              <p:nvPr/>
            </p:nvSpPr>
            <p:spPr>
              <a:xfrm>
                <a:off x="4430348" y="623976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7469383" y="510276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 flipV="1">
                <a:off x="7631312" y="5390763"/>
                <a:ext cx="0" cy="9174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円/楕円 52"/>
              <p:cNvSpPr/>
              <p:nvPr/>
            </p:nvSpPr>
            <p:spPr>
              <a:xfrm>
                <a:off x="7469383" y="623976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5" name="直線コネクタ 54"/>
            <p:cNvCxnSpPr/>
            <p:nvPr/>
          </p:nvCxnSpPr>
          <p:spPr>
            <a:xfrm flipH="1" flipV="1">
              <a:off x="4594411" y="5300003"/>
              <a:ext cx="3039035" cy="1137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endCxn id="49" idx="2"/>
            </p:cNvCxnSpPr>
            <p:nvPr/>
          </p:nvCxnSpPr>
          <p:spPr>
            <a:xfrm flipH="1">
              <a:off x="4450411" y="6432804"/>
              <a:ext cx="3200964" cy="4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4475447" y="5313430"/>
              <a:ext cx="3200964" cy="4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4504768" y="5300003"/>
              <a:ext cx="3200962" cy="1126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円/楕円 67"/>
          <p:cNvSpPr/>
          <p:nvPr/>
        </p:nvSpPr>
        <p:spPr>
          <a:xfrm>
            <a:off x="4173069" y="5118943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7194175" y="5118943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3495219" y="5385470"/>
                <a:ext cx="7293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𝑢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19" y="5385470"/>
                <a:ext cx="72930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8001571" y="5391460"/>
                <a:ext cx="7293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𝑣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571" y="5391460"/>
                <a:ext cx="72930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76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76271" y="152539"/>
                <a:ext cx="5638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0" dirty="0" smtClean="0">
                    <a:latin typeface="Times" charset="0"/>
                    <a:ea typeface="Times" charset="0"/>
                    <a:cs typeface="Times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" charset="0"/>
                    <a:ea typeface="Times" charset="0"/>
                    <a:cs typeface="Times" charset="0"/>
                  </a:rPr>
                  <a:t>, replace each vertex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Times" charset="0"/>
                    <a:ea typeface="Times" charset="0"/>
                    <a:cs typeface="Times" charset="0"/>
                  </a:rPr>
                  <a:t>,</a:t>
                </a:r>
              </a:p>
              <a:p>
                <a:r>
                  <a:rPr lang="en-US" altLang="ja-JP" sz="2000" dirty="0" smtClean="0">
                    <a:latin typeface="Times" charset="0"/>
                    <a:ea typeface="Times" charset="0"/>
                    <a:cs typeface="Times" charset="0"/>
                  </a:rPr>
                  <a:t>replace each edge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𝑢𝑣</m:t>
                    </m:r>
                  </m:oMath>
                </a14:m>
                <a:r>
                  <a:rPr lang="en-US" altLang="ja-JP" sz="2000" dirty="0" smtClean="0">
                    <a:latin typeface="Times" charset="0"/>
                    <a:ea typeface="Times" charset="0"/>
                    <a:cs typeface="Times" charset="0"/>
                  </a:rPr>
                  <a:t> indicated by a broken line by</a:t>
                </a:r>
                <a:endParaRPr lang="ja-JP" altLang="en-US" sz="2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1" y="152539"/>
                <a:ext cx="563830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189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図形グループ 66"/>
          <p:cNvGrpSpPr/>
          <p:nvPr/>
        </p:nvGrpSpPr>
        <p:grpSpPr>
          <a:xfrm>
            <a:off x="1068753" y="1068679"/>
            <a:ext cx="3327035" cy="1425001"/>
            <a:chOff x="4450411" y="5156003"/>
            <a:chExt cx="3327035" cy="1425001"/>
          </a:xfrm>
        </p:grpSpPr>
        <p:grpSp>
          <p:nvGrpSpPr>
            <p:cNvPr id="54" name="図形グループ 53"/>
            <p:cNvGrpSpPr/>
            <p:nvPr/>
          </p:nvGrpSpPr>
          <p:grpSpPr>
            <a:xfrm>
              <a:off x="4450411" y="5156003"/>
              <a:ext cx="3327035" cy="1425001"/>
              <a:chOff x="4430348" y="5102763"/>
              <a:chExt cx="3327035" cy="1425001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4430348" y="510276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 flipV="1">
                <a:off x="4592277" y="5390763"/>
                <a:ext cx="0" cy="9174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円/楕円 48"/>
              <p:cNvSpPr/>
              <p:nvPr/>
            </p:nvSpPr>
            <p:spPr>
              <a:xfrm>
                <a:off x="4430348" y="623976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7469383" y="510276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2" name="直線コネクタ 51"/>
              <p:cNvCxnSpPr/>
              <p:nvPr/>
            </p:nvCxnSpPr>
            <p:spPr>
              <a:xfrm flipV="1">
                <a:off x="7631312" y="5390763"/>
                <a:ext cx="0" cy="9174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円/楕円 52"/>
              <p:cNvSpPr/>
              <p:nvPr/>
            </p:nvSpPr>
            <p:spPr>
              <a:xfrm>
                <a:off x="7469383" y="623976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55" name="直線コネクタ 54"/>
            <p:cNvCxnSpPr/>
            <p:nvPr/>
          </p:nvCxnSpPr>
          <p:spPr>
            <a:xfrm flipH="1" flipV="1">
              <a:off x="4594411" y="5300003"/>
              <a:ext cx="3039035" cy="1137001"/>
            </a:xfrm>
            <a:prstGeom prst="line">
              <a:avLst/>
            </a:prstGeom>
            <a:ln w="381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endCxn id="49" idx="2"/>
            </p:cNvCxnSpPr>
            <p:nvPr/>
          </p:nvCxnSpPr>
          <p:spPr>
            <a:xfrm flipH="1">
              <a:off x="4450411" y="6432804"/>
              <a:ext cx="3200964" cy="4200"/>
            </a:xfrm>
            <a:prstGeom prst="line">
              <a:avLst/>
            </a:prstGeom>
            <a:ln w="381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4475447" y="5313430"/>
              <a:ext cx="3200964" cy="4200"/>
            </a:xfrm>
            <a:prstGeom prst="line">
              <a:avLst/>
            </a:prstGeom>
            <a:ln w="381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4504768" y="5300003"/>
              <a:ext cx="3200962" cy="1126088"/>
            </a:xfrm>
            <a:prstGeom prst="line">
              <a:avLst/>
            </a:prstGeom>
            <a:ln w="3810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円/楕円 68"/>
          <p:cNvSpPr/>
          <p:nvPr/>
        </p:nvSpPr>
        <p:spPr>
          <a:xfrm>
            <a:off x="3812517" y="1031619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113561" y="1298146"/>
                <a:ext cx="7293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𝑢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1" y="1298146"/>
                <a:ext cx="72930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4619913" y="1304136"/>
                <a:ext cx="7293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𝑣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913" y="1304136"/>
                <a:ext cx="72930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正方形/長方形 71"/>
          <p:cNvSpPr/>
          <p:nvPr/>
        </p:nvSpPr>
        <p:spPr>
          <a:xfrm>
            <a:off x="176271" y="62895"/>
            <a:ext cx="5328058" cy="267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64489" y="2974611"/>
                <a:ext cx="120439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4000" b="0" smtClean="0">
                    <a:latin typeface="Times" charset="0"/>
                    <a:ea typeface="Times" charset="0"/>
                    <a:cs typeface="Times" charset="0"/>
                  </a:rPr>
                  <a:t>and </a:t>
                </a:r>
                <a:r>
                  <a:rPr lang="en-US" altLang="ja-JP" sz="4000" b="0" dirty="0" smtClean="0">
                    <a:latin typeface="Times" charset="0"/>
                    <a:ea typeface="Times" charset="0"/>
                    <a:cs typeface="Times" charset="0"/>
                  </a:rPr>
                  <a:t>replace each edge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𝑢𝑣</m:t>
                    </m:r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indicated by a </a:t>
                </a:r>
                <a:r>
                  <a:rPr lang="en-US" altLang="ja-JP" sz="4000" dirty="0" smtClean="0">
                    <a:solidFill>
                      <a:srgbClr val="00B050"/>
                    </a:solidFill>
                    <a:latin typeface="Times" charset="0"/>
                    <a:ea typeface="Times" charset="0"/>
                    <a:cs typeface="Times" charset="0"/>
                  </a:rPr>
                  <a:t>solid line</a:t>
                </a:r>
                <a:r>
                  <a:rPr lang="en-US" altLang="ja-JP" sz="4000" dirty="0" smtClean="0">
                    <a:solidFill>
                      <a:srgbClr val="FF0000"/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by</a:t>
                </a:r>
                <a:endParaRPr lang="ja-JP" altLang="en-US" sz="4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" y="2974611"/>
                <a:ext cx="12043954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823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図形グループ 73"/>
          <p:cNvGrpSpPr/>
          <p:nvPr/>
        </p:nvGrpSpPr>
        <p:grpSpPr>
          <a:xfrm>
            <a:off x="5528049" y="40194"/>
            <a:ext cx="6405648" cy="2987180"/>
            <a:chOff x="2936141" y="243685"/>
            <a:chExt cx="6405648" cy="2987180"/>
          </a:xfrm>
        </p:grpSpPr>
        <p:cxnSp>
          <p:nvCxnSpPr>
            <p:cNvPr id="76" name="直線コネクタ 75"/>
            <p:cNvCxnSpPr/>
            <p:nvPr/>
          </p:nvCxnSpPr>
          <p:spPr>
            <a:xfrm flipH="1" flipV="1">
              <a:off x="7046747" y="387685"/>
              <a:ext cx="2204831" cy="135075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7046747" y="1738439"/>
              <a:ext cx="2204831" cy="134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7064676" y="396550"/>
              <a:ext cx="0" cy="136973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7064676" y="2169460"/>
              <a:ext cx="0" cy="91740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V="1">
              <a:off x="7064676" y="1450442"/>
              <a:ext cx="1" cy="110427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図形グループ 74"/>
            <p:cNvGrpSpPr/>
            <p:nvPr/>
          </p:nvGrpSpPr>
          <p:grpSpPr>
            <a:xfrm>
              <a:off x="6902747" y="243685"/>
              <a:ext cx="288000" cy="2987180"/>
              <a:chOff x="3747169" y="64389"/>
              <a:chExt cx="288000" cy="2987180"/>
            </a:xfrm>
          </p:grpSpPr>
          <p:sp>
            <p:nvSpPr>
              <p:cNvPr id="88" name="円/楕円 87"/>
              <p:cNvSpPr/>
              <p:nvPr/>
            </p:nvSpPr>
            <p:spPr>
              <a:xfrm>
                <a:off x="3747169" y="64389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3747169" y="596229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3747169" y="1127144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3747169" y="2231420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円/楕円 91"/>
              <p:cNvSpPr/>
              <p:nvPr/>
            </p:nvSpPr>
            <p:spPr>
              <a:xfrm>
                <a:off x="3747169" y="2763569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7" name="円/楕円 76"/>
            <p:cNvSpPr/>
            <p:nvPr/>
          </p:nvSpPr>
          <p:spPr>
            <a:xfrm>
              <a:off x="9053789" y="159444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直線コネクタ 77"/>
            <p:cNvCxnSpPr/>
            <p:nvPr/>
          </p:nvCxnSpPr>
          <p:spPr>
            <a:xfrm flipH="1" flipV="1">
              <a:off x="7046747" y="919525"/>
              <a:ext cx="2204831" cy="85111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H="1" flipV="1">
              <a:off x="7046747" y="1450441"/>
              <a:ext cx="2204831" cy="31583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>
              <a:off x="7046747" y="1722342"/>
              <a:ext cx="2204831" cy="83237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正方形/長方形 84"/>
                <p:cNvSpPr/>
                <p:nvPr/>
              </p:nvSpPr>
              <p:spPr>
                <a:xfrm>
                  <a:off x="8108466" y="2498458"/>
                  <a:ext cx="116544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ja-JP" altLang="en-US" sz="4800" dirty="0"/>
                </a:p>
              </p:txBody>
            </p:sp>
          </mc:Choice>
          <mc:Fallback xmlns="">
            <p:sp>
              <p:nvSpPr>
                <p:cNvPr id="85" name="正方形/長方形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8466" y="2498458"/>
                  <a:ext cx="1165447" cy="7078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左中かっこ 85"/>
            <p:cNvSpPr/>
            <p:nvPr/>
          </p:nvSpPr>
          <p:spPr>
            <a:xfrm>
              <a:off x="5967099" y="356951"/>
              <a:ext cx="716534" cy="281865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正方形/長方形 86"/>
                <p:cNvSpPr/>
                <p:nvPr/>
              </p:nvSpPr>
              <p:spPr>
                <a:xfrm>
                  <a:off x="2936141" y="1384496"/>
                  <a:ext cx="3227295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40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𝑛</m:t>
                      </m:r>
                      <m:r>
                        <a:rPr lang="en-US" altLang="ja-JP" sz="4000" b="0" i="1" dirty="0" smtClean="0">
                          <a:latin typeface="Cambria Math" charset="0"/>
                          <a:ea typeface="Times" charset="0"/>
                          <a:cs typeface="Times" charset="0"/>
                        </a:rPr>
                        <m:t>+2</m:t>
                      </m:r>
                    </m:oMath>
                  </a14:m>
                  <a:r>
                    <a:rPr lang="en-US" altLang="ja-JP" sz="4000" dirty="0" smtClean="0">
                      <a:latin typeface="Times" charset="0"/>
                      <a:ea typeface="Times" charset="0"/>
                      <a:cs typeface="Times" charset="0"/>
                    </a:rPr>
                    <a:t> vertices</a:t>
                  </a:r>
                  <a:endParaRPr lang="ja-JP" altLang="en-US" sz="400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87" name="正方形/長方形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141" y="1384496"/>
                  <a:ext cx="3227295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4655" r="-2079" b="-370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図形グループ 133"/>
          <p:cNvGrpSpPr/>
          <p:nvPr/>
        </p:nvGrpSpPr>
        <p:grpSpPr>
          <a:xfrm>
            <a:off x="5125335" y="3702716"/>
            <a:ext cx="2014356" cy="1093206"/>
            <a:chOff x="5127340" y="3563583"/>
            <a:chExt cx="2014356" cy="1093206"/>
          </a:xfrm>
        </p:grpSpPr>
        <p:cxnSp>
          <p:nvCxnSpPr>
            <p:cNvPr id="93" name="直線コネクタ 92"/>
            <p:cNvCxnSpPr/>
            <p:nvPr/>
          </p:nvCxnSpPr>
          <p:spPr>
            <a:xfrm flipH="1">
              <a:off x="5271340" y="3736285"/>
              <a:ext cx="16134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円/楕円 96"/>
            <p:cNvSpPr/>
            <p:nvPr/>
          </p:nvSpPr>
          <p:spPr>
            <a:xfrm>
              <a:off x="6835767" y="35895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5127340" y="356358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6" name="直線コネクタ 105"/>
            <p:cNvCxnSpPr/>
            <p:nvPr/>
          </p:nvCxnSpPr>
          <p:spPr>
            <a:xfrm flipH="1">
              <a:off x="5289269" y="4515485"/>
              <a:ext cx="16134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円/楕円 106"/>
            <p:cNvSpPr/>
            <p:nvPr/>
          </p:nvSpPr>
          <p:spPr>
            <a:xfrm>
              <a:off x="6853696" y="43687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5145269" y="434278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0" name="直線コネクタ 109"/>
            <p:cNvCxnSpPr/>
            <p:nvPr/>
          </p:nvCxnSpPr>
          <p:spPr>
            <a:xfrm flipV="1">
              <a:off x="6988167" y="3716786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V="1">
              <a:off x="5289269" y="3636108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図形グループ 142"/>
          <p:cNvGrpSpPr/>
          <p:nvPr/>
        </p:nvGrpSpPr>
        <p:grpSpPr>
          <a:xfrm>
            <a:off x="2091442" y="5268960"/>
            <a:ext cx="8122283" cy="1567526"/>
            <a:chOff x="2204304" y="5110929"/>
            <a:chExt cx="8122283" cy="1567526"/>
          </a:xfrm>
        </p:grpSpPr>
        <p:sp>
          <p:nvSpPr>
            <p:cNvPr id="124" name="円/楕円 123"/>
            <p:cNvSpPr/>
            <p:nvPr/>
          </p:nvSpPr>
          <p:spPr>
            <a:xfrm>
              <a:off x="3159496" y="51479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5" name="直線コネクタ 124"/>
            <p:cNvCxnSpPr/>
            <p:nvPr/>
          </p:nvCxnSpPr>
          <p:spPr>
            <a:xfrm flipV="1">
              <a:off x="3321425" y="5435989"/>
              <a:ext cx="0" cy="917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円/楕円 125"/>
            <p:cNvSpPr/>
            <p:nvPr/>
          </p:nvSpPr>
          <p:spPr>
            <a:xfrm>
              <a:off x="3159496" y="628499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9067234" y="51479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8" name="直線コネクタ 127"/>
            <p:cNvCxnSpPr/>
            <p:nvPr/>
          </p:nvCxnSpPr>
          <p:spPr>
            <a:xfrm flipV="1">
              <a:off x="9229163" y="5435989"/>
              <a:ext cx="0" cy="9174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円/楕円 128"/>
            <p:cNvSpPr/>
            <p:nvPr/>
          </p:nvSpPr>
          <p:spPr>
            <a:xfrm>
              <a:off x="9067234" y="628499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20" name="直線コネクタ 119"/>
            <p:cNvCxnSpPr/>
            <p:nvPr/>
          </p:nvCxnSpPr>
          <p:spPr>
            <a:xfrm flipH="1" flipV="1">
              <a:off x="3228877" y="5304994"/>
              <a:ext cx="5982357" cy="11130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>
              <a:off x="4432482" y="6424790"/>
              <a:ext cx="3200964" cy="4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3303496" y="5311282"/>
              <a:ext cx="5925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228877" y="5304994"/>
              <a:ext cx="6018212" cy="11265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円/楕円 130"/>
            <p:cNvSpPr/>
            <p:nvPr/>
          </p:nvSpPr>
          <p:spPr>
            <a:xfrm>
              <a:off x="8789889" y="5110929"/>
              <a:ext cx="878541" cy="1567526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正方形/長方形 131"/>
                <p:cNvSpPr/>
                <p:nvPr/>
              </p:nvSpPr>
              <p:spPr>
                <a:xfrm>
                  <a:off x="2204304" y="5377456"/>
                  <a:ext cx="72930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8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𝑢</m:t>
                        </m:r>
                      </m:oMath>
                    </m:oMathPara>
                  </a14:m>
                  <a:endParaRPr lang="ja-JP" altLang="en-US" sz="4800" dirty="0"/>
                </a:p>
              </p:txBody>
            </p:sp>
          </mc:Choice>
          <mc:Fallback xmlns="">
            <p:sp>
              <p:nvSpPr>
                <p:cNvPr id="132" name="正方形/長方形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4304" y="5377456"/>
                  <a:ext cx="729302" cy="830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正方形/長方形 132"/>
                <p:cNvSpPr/>
                <p:nvPr/>
              </p:nvSpPr>
              <p:spPr>
                <a:xfrm>
                  <a:off x="9597285" y="5383446"/>
                  <a:ext cx="72930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800" b="0" i="1" dirty="0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𝑣</m:t>
                        </m:r>
                      </m:oMath>
                    </m:oMathPara>
                  </a14:m>
                  <a:endParaRPr lang="ja-JP" altLang="en-US" sz="4800" dirty="0"/>
                </a:p>
              </p:txBody>
            </p:sp>
          </mc:Choice>
          <mc:Fallback xmlns="">
            <p:sp>
              <p:nvSpPr>
                <p:cNvPr id="133" name="正方形/長方形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7285" y="5383446"/>
                  <a:ext cx="729302" cy="8309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直線コネクタ 136"/>
            <p:cNvCxnSpPr/>
            <p:nvPr/>
          </p:nvCxnSpPr>
          <p:spPr>
            <a:xfrm flipH="1">
              <a:off x="3321425" y="6424790"/>
              <a:ext cx="5925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直線コネクタ 143"/>
          <p:cNvCxnSpPr/>
          <p:nvPr/>
        </p:nvCxnSpPr>
        <p:spPr>
          <a:xfrm flipH="1">
            <a:off x="3154779" y="3831664"/>
            <a:ext cx="2114556" cy="27578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H="1">
            <a:off x="3190633" y="4620394"/>
            <a:ext cx="2096630" cy="19957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H="1">
            <a:off x="3199870" y="4620394"/>
            <a:ext cx="2105319" cy="842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H="1">
            <a:off x="3190488" y="3831663"/>
            <a:ext cx="2078847" cy="16179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flipH="1" flipV="1">
            <a:off x="6977762" y="3868705"/>
            <a:ext cx="2129847" cy="1580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 flipH="1" flipV="1">
            <a:off x="6994564" y="4657845"/>
            <a:ext cx="2067663" cy="7917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flipH="1" flipV="1">
            <a:off x="6959833" y="3883794"/>
            <a:ext cx="2147775" cy="26723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H="1" flipV="1">
            <a:off x="6994563" y="4657846"/>
            <a:ext cx="2103809" cy="1924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円/楕円 93"/>
          <p:cNvSpPr/>
          <p:nvPr/>
        </p:nvSpPr>
        <p:spPr>
          <a:xfrm>
            <a:off x="747075" y="1031619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2723906" y="5268960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75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直線コネクタ 75"/>
          <p:cNvCxnSpPr/>
          <p:nvPr/>
        </p:nvCxnSpPr>
        <p:spPr>
          <a:xfrm flipH="1" flipV="1">
            <a:off x="9593469" y="2073705"/>
            <a:ext cx="2204831" cy="1350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H="1">
            <a:off x="9593469" y="3424459"/>
            <a:ext cx="2204831" cy="13484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92" idx="0"/>
          </p:cNvCxnSpPr>
          <p:nvPr/>
        </p:nvCxnSpPr>
        <p:spPr>
          <a:xfrm flipV="1">
            <a:off x="9593469" y="2082571"/>
            <a:ext cx="17929" cy="2546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/>
          <p:cNvSpPr/>
          <p:nvPr/>
        </p:nvSpPr>
        <p:spPr>
          <a:xfrm>
            <a:off x="9449469" y="1929705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9449469" y="3279295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9449469" y="4628885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11582582" y="3293463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78" name="直線コネクタ 77"/>
          <p:cNvCxnSpPr>
            <a:endCxn id="89" idx="6"/>
          </p:cNvCxnSpPr>
          <p:nvPr/>
        </p:nvCxnSpPr>
        <p:spPr>
          <a:xfrm flipH="1" flipV="1">
            <a:off x="9737469" y="3423295"/>
            <a:ext cx="1971185" cy="1416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10655188" y="4184478"/>
                <a:ext cx="11199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188" y="4184478"/>
                <a:ext cx="1119922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円/楕円 130"/>
          <p:cNvSpPr/>
          <p:nvPr/>
        </p:nvSpPr>
        <p:spPr>
          <a:xfrm>
            <a:off x="6797868" y="2590796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7073621" y="2668563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 flipV="1">
            <a:off x="7217621" y="2956563"/>
            <a:ext cx="0" cy="917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円/楕円 95"/>
          <p:cNvSpPr/>
          <p:nvPr/>
        </p:nvSpPr>
        <p:spPr>
          <a:xfrm>
            <a:off x="7073621" y="3805564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/>
              <p:cNvSpPr/>
              <p:nvPr/>
            </p:nvSpPr>
            <p:spPr>
              <a:xfrm>
                <a:off x="7365610" y="2429732"/>
                <a:ext cx="8535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98" name="正方形/長方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610" y="2429732"/>
                <a:ext cx="85356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7361621" y="3498224"/>
                <a:ext cx="8535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621" y="3498224"/>
                <a:ext cx="853567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図形グループ 100"/>
          <p:cNvGrpSpPr/>
          <p:nvPr/>
        </p:nvGrpSpPr>
        <p:grpSpPr>
          <a:xfrm rot="1200000">
            <a:off x="4622321" y="293582"/>
            <a:ext cx="2014356" cy="1093206"/>
            <a:chOff x="5127340" y="3563583"/>
            <a:chExt cx="2014356" cy="1093206"/>
          </a:xfrm>
        </p:grpSpPr>
        <p:cxnSp>
          <p:nvCxnSpPr>
            <p:cNvPr id="102" name="直線コネクタ 101"/>
            <p:cNvCxnSpPr/>
            <p:nvPr/>
          </p:nvCxnSpPr>
          <p:spPr>
            <a:xfrm flipH="1">
              <a:off x="5271340" y="3736285"/>
              <a:ext cx="16134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円/楕円 102"/>
            <p:cNvSpPr/>
            <p:nvPr/>
          </p:nvSpPr>
          <p:spPr>
            <a:xfrm>
              <a:off x="6835767" y="35895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5127340" y="356358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5" name="直線コネクタ 104"/>
            <p:cNvCxnSpPr/>
            <p:nvPr/>
          </p:nvCxnSpPr>
          <p:spPr>
            <a:xfrm flipH="1">
              <a:off x="5289269" y="4515485"/>
              <a:ext cx="16134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円/楕円 108"/>
            <p:cNvSpPr/>
            <p:nvPr/>
          </p:nvSpPr>
          <p:spPr>
            <a:xfrm>
              <a:off x="6853696" y="43687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5145269" y="434278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2" name="直線コネクタ 111"/>
            <p:cNvCxnSpPr/>
            <p:nvPr/>
          </p:nvCxnSpPr>
          <p:spPr>
            <a:xfrm flipV="1">
              <a:off x="6988167" y="3716786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5289269" y="3636108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図形グループ 113"/>
          <p:cNvGrpSpPr/>
          <p:nvPr/>
        </p:nvGrpSpPr>
        <p:grpSpPr>
          <a:xfrm rot="20400000">
            <a:off x="4452255" y="5500679"/>
            <a:ext cx="2014356" cy="1093206"/>
            <a:chOff x="5127340" y="3563583"/>
            <a:chExt cx="2014356" cy="1093206"/>
          </a:xfrm>
        </p:grpSpPr>
        <p:cxnSp>
          <p:nvCxnSpPr>
            <p:cNvPr id="115" name="直線コネクタ 114"/>
            <p:cNvCxnSpPr/>
            <p:nvPr/>
          </p:nvCxnSpPr>
          <p:spPr>
            <a:xfrm flipH="1">
              <a:off x="5271340" y="3736285"/>
              <a:ext cx="16134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円/楕円 115"/>
            <p:cNvSpPr/>
            <p:nvPr/>
          </p:nvSpPr>
          <p:spPr>
            <a:xfrm>
              <a:off x="6835767" y="35895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5127340" y="356358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19" name="直線コネクタ 118"/>
            <p:cNvCxnSpPr/>
            <p:nvPr/>
          </p:nvCxnSpPr>
          <p:spPr>
            <a:xfrm flipH="1">
              <a:off x="5289269" y="4515485"/>
              <a:ext cx="16134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円/楕円 134"/>
            <p:cNvSpPr/>
            <p:nvPr/>
          </p:nvSpPr>
          <p:spPr>
            <a:xfrm>
              <a:off x="6853696" y="4368789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5145269" y="434278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8" name="直線コネクタ 137"/>
            <p:cNvCxnSpPr/>
            <p:nvPr/>
          </p:nvCxnSpPr>
          <p:spPr>
            <a:xfrm flipV="1">
              <a:off x="6988167" y="3716786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V="1">
              <a:off x="5289269" y="3636108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直線コネクタ 139"/>
          <p:cNvCxnSpPr/>
          <p:nvPr/>
        </p:nvCxnSpPr>
        <p:spPr>
          <a:xfrm flipH="1">
            <a:off x="6118356" y="2812563"/>
            <a:ext cx="1099265" cy="2568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endCxn id="116" idx="3"/>
          </p:cNvCxnSpPr>
          <p:nvPr/>
        </p:nvCxnSpPr>
        <p:spPr>
          <a:xfrm flipH="1">
            <a:off x="6064046" y="3928571"/>
            <a:ext cx="1153575" cy="16062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endCxn id="135" idx="3"/>
          </p:cNvCxnSpPr>
          <p:nvPr/>
        </p:nvCxnSpPr>
        <p:spPr>
          <a:xfrm flipH="1">
            <a:off x="6347396" y="2840779"/>
            <a:ext cx="856902" cy="3420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H="1">
            <a:off x="6347395" y="3982844"/>
            <a:ext cx="856903" cy="23148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6551003" y="772076"/>
            <a:ext cx="653295" cy="20204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6325034" y="1518206"/>
            <a:ext cx="879264" cy="2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6559995" y="755762"/>
            <a:ext cx="648292" cy="3208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6294507" y="1483786"/>
            <a:ext cx="909791" cy="1328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円/楕円 160"/>
          <p:cNvSpPr/>
          <p:nvPr/>
        </p:nvSpPr>
        <p:spPr>
          <a:xfrm>
            <a:off x="2202812" y="6177330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268935" y="4295156"/>
            <a:ext cx="1120987" cy="1064110"/>
            <a:chOff x="0" y="4130330"/>
            <a:chExt cx="1120987" cy="1064110"/>
          </a:xfrm>
        </p:grpSpPr>
        <p:cxnSp>
          <p:nvCxnSpPr>
            <p:cNvPr id="164" name="直線コネクタ 163"/>
            <p:cNvCxnSpPr/>
            <p:nvPr/>
          </p:nvCxnSpPr>
          <p:spPr>
            <a:xfrm flipV="1">
              <a:off x="968910" y="4293577"/>
              <a:ext cx="0" cy="7513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円/楕円 164"/>
            <p:cNvSpPr/>
            <p:nvPr/>
          </p:nvSpPr>
          <p:spPr>
            <a:xfrm rot="5400000">
              <a:off x="824910" y="490644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円/楕円 166"/>
            <p:cNvSpPr/>
            <p:nvPr/>
          </p:nvSpPr>
          <p:spPr>
            <a:xfrm rot="5400000">
              <a:off x="832987" y="413033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68" name="直線コネクタ 167"/>
            <p:cNvCxnSpPr/>
            <p:nvPr/>
          </p:nvCxnSpPr>
          <p:spPr>
            <a:xfrm flipV="1">
              <a:off x="137715" y="4293578"/>
              <a:ext cx="3989" cy="7652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円/楕円 168"/>
            <p:cNvSpPr/>
            <p:nvPr/>
          </p:nvSpPr>
          <p:spPr>
            <a:xfrm rot="5400000">
              <a:off x="9852" y="490644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円/楕円 169"/>
            <p:cNvSpPr/>
            <p:nvPr/>
          </p:nvSpPr>
          <p:spPr>
            <a:xfrm rot="5400000">
              <a:off x="0" y="413033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71" name="直線コネクタ 170"/>
            <p:cNvCxnSpPr/>
            <p:nvPr/>
          </p:nvCxnSpPr>
          <p:spPr>
            <a:xfrm rot="5400000" flipV="1">
              <a:off x="540593" y="4649579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rot="5400000" flipV="1">
              <a:off x="550965" y="3898008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円/楕円 172"/>
          <p:cNvSpPr/>
          <p:nvPr/>
        </p:nvSpPr>
        <p:spPr>
          <a:xfrm>
            <a:off x="2334744" y="5435471"/>
            <a:ext cx="288000" cy="28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cxnSp>
        <p:nvCxnSpPr>
          <p:cNvPr id="174" name="直線コネクタ 173"/>
          <p:cNvCxnSpPr/>
          <p:nvPr/>
        </p:nvCxnSpPr>
        <p:spPr>
          <a:xfrm flipH="1">
            <a:off x="2459508" y="2812562"/>
            <a:ext cx="4776042" cy="2783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 flipH="1">
            <a:off x="2459508" y="3945364"/>
            <a:ext cx="4776042" cy="1649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>
            <a:stCxn id="94" idx="6"/>
          </p:cNvCxnSpPr>
          <p:nvPr/>
        </p:nvCxnSpPr>
        <p:spPr>
          <a:xfrm flipH="1">
            <a:off x="2329448" y="2812563"/>
            <a:ext cx="5032173" cy="351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>
            <a:endCxn id="161" idx="3"/>
          </p:cNvCxnSpPr>
          <p:nvPr/>
        </p:nvCxnSpPr>
        <p:spPr>
          <a:xfrm flipH="1">
            <a:off x="2244989" y="3943196"/>
            <a:ext cx="4953910" cy="2479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円/楕円 177"/>
          <p:cNvSpPr/>
          <p:nvPr/>
        </p:nvSpPr>
        <p:spPr>
          <a:xfrm rot="480000">
            <a:off x="1949717" y="5144492"/>
            <a:ext cx="878541" cy="156752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/>
          <p:cNvCxnSpPr/>
          <p:nvPr/>
        </p:nvCxnSpPr>
        <p:spPr>
          <a:xfrm flipH="1">
            <a:off x="2366614" y="5595618"/>
            <a:ext cx="122831" cy="736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>
            <a:stCxn id="118" idx="2"/>
          </p:cNvCxnSpPr>
          <p:nvPr/>
        </p:nvCxnSpPr>
        <p:spPr>
          <a:xfrm flipH="1" flipV="1">
            <a:off x="2478744" y="5579471"/>
            <a:ext cx="1896553" cy="433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H="1" flipV="1">
            <a:off x="2457934" y="5576405"/>
            <a:ext cx="2330140" cy="1113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 flipH="1" flipV="1">
            <a:off x="2349544" y="6314949"/>
            <a:ext cx="2418380" cy="394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 flipH="1">
            <a:off x="2365248" y="5973841"/>
            <a:ext cx="2137766" cy="341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図形グループ 191"/>
          <p:cNvGrpSpPr/>
          <p:nvPr/>
        </p:nvGrpSpPr>
        <p:grpSpPr>
          <a:xfrm rot="-1620000">
            <a:off x="1949716" y="61030"/>
            <a:ext cx="878541" cy="1567526"/>
            <a:chOff x="2038680" y="7000944"/>
            <a:chExt cx="878541" cy="1567526"/>
          </a:xfrm>
        </p:grpSpPr>
        <p:sp>
          <p:nvSpPr>
            <p:cNvPr id="188" name="円/楕円 187"/>
            <p:cNvSpPr/>
            <p:nvPr/>
          </p:nvSpPr>
          <p:spPr>
            <a:xfrm>
              <a:off x="2291775" y="8033782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円/楕円 188"/>
            <p:cNvSpPr/>
            <p:nvPr/>
          </p:nvSpPr>
          <p:spPr>
            <a:xfrm>
              <a:off x="2423707" y="729192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円/楕円 189"/>
            <p:cNvSpPr/>
            <p:nvPr/>
          </p:nvSpPr>
          <p:spPr>
            <a:xfrm rot="480000">
              <a:off x="2038680" y="7000944"/>
              <a:ext cx="878541" cy="1567526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1" name="直線コネクタ 190"/>
            <p:cNvCxnSpPr/>
            <p:nvPr/>
          </p:nvCxnSpPr>
          <p:spPr>
            <a:xfrm flipH="1">
              <a:off x="2455577" y="7452070"/>
              <a:ext cx="122831" cy="736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図形グループ 192"/>
          <p:cNvGrpSpPr/>
          <p:nvPr/>
        </p:nvGrpSpPr>
        <p:grpSpPr>
          <a:xfrm>
            <a:off x="276830" y="1419465"/>
            <a:ext cx="1120987" cy="1064110"/>
            <a:chOff x="0" y="4130330"/>
            <a:chExt cx="1120987" cy="1064110"/>
          </a:xfrm>
        </p:grpSpPr>
        <p:cxnSp>
          <p:nvCxnSpPr>
            <p:cNvPr id="194" name="直線コネクタ 193"/>
            <p:cNvCxnSpPr/>
            <p:nvPr/>
          </p:nvCxnSpPr>
          <p:spPr>
            <a:xfrm flipV="1">
              <a:off x="968910" y="4293577"/>
              <a:ext cx="0" cy="7513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円/楕円 194"/>
            <p:cNvSpPr/>
            <p:nvPr/>
          </p:nvSpPr>
          <p:spPr>
            <a:xfrm rot="5400000">
              <a:off x="824910" y="490644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円/楕円 195"/>
            <p:cNvSpPr/>
            <p:nvPr/>
          </p:nvSpPr>
          <p:spPr>
            <a:xfrm rot="5400000">
              <a:off x="832987" y="413033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7" name="直線コネクタ 196"/>
            <p:cNvCxnSpPr/>
            <p:nvPr/>
          </p:nvCxnSpPr>
          <p:spPr>
            <a:xfrm flipV="1">
              <a:off x="137715" y="4293578"/>
              <a:ext cx="3989" cy="7652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円/楕円 197"/>
            <p:cNvSpPr/>
            <p:nvPr/>
          </p:nvSpPr>
          <p:spPr>
            <a:xfrm rot="5400000">
              <a:off x="9852" y="490644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円/楕円 198"/>
            <p:cNvSpPr/>
            <p:nvPr/>
          </p:nvSpPr>
          <p:spPr>
            <a:xfrm rot="5400000">
              <a:off x="0" y="4130330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0" name="直線コネクタ 199"/>
            <p:cNvCxnSpPr/>
            <p:nvPr/>
          </p:nvCxnSpPr>
          <p:spPr>
            <a:xfrm rot="5400000" flipV="1">
              <a:off x="540593" y="4649579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rot="5400000" flipV="1">
              <a:off x="550965" y="3898008"/>
              <a:ext cx="1" cy="8185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図形グループ 204"/>
          <p:cNvGrpSpPr/>
          <p:nvPr/>
        </p:nvGrpSpPr>
        <p:grpSpPr>
          <a:xfrm rot="-4380000">
            <a:off x="1582821" y="2665250"/>
            <a:ext cx="878541" cy="1567526"/>
            <a:chOff x="2038680" y="7000944"/>
            <a:chExt cx="878541" cy="1567526"/>
          </a:xfrm>
        </p:grpSpPr>
        <p:sp>
          <p:nvSpPr>
            <p:cNvPr id="206" name="円/楕円 205"/>
            <p:cNvSpPr/>
            <p:nvPr/>
          </p:nvSpPr>
          <p:spPr>
            <a:xfrm>
              <a:off x="2291775" y="8033782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円/楕円 206"/>
            <p:cNvSpPr/>
            <p:nvPr/>
          </p:nvSpPr>
          <p:spPr>
            <a:xfrm>
              <a:off x="2423707" y="729192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円/楕円 207"/>
            <p:cNvSpPr/>
            <p:nvPr/>
          </p:nvSpPr>
          <p:spPr>
            <a:xfrm rot="480000">
              <a:off x="2038680" y="7000944"/>
              <a:ext cx="878541" cy="1567526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9" name="直線コネクタ 208"/>
            <p:cNvCxnSpPr/>
            <p:nvPr/>
          </p:nvCxnSpPr>
          <p:spPr>
            <a:xfrm flipH="1">
              <a:off x="2455577" y="7452070"/>
              <a:ext cx="122831" cy="736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直線コネクタ 209"/>
          <p:cNvCxnSpPr/>
          <p:nvPr/>
        </p:nvCxnSpPr>
        <p:spPr>
          <a:xfrm>
            <a:off x="1699866" y="3176657"/>
            <a:ext cx="778877" cy="24179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2403292" y="3594322"/>
            <a:ext cx="90581" cy="2017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flipH="1">
            <a:off x="2315929" y="3567275"/>
            <a:ext cx="102088" cy="27795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1720503" y="3243562"/>
            <a:ext cx="591906" cy="308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2313667" y="502804"/>
            <a:ext cx="73353" cy="3028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 flipH="1">
            <a:off x="1724645" y="454030"/>
            <a:ext cx="568820" cy="2775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 flipH="1">
            <a:off x="2403909" y="1167896"/>
            <a:ext cx="107680" cy="2330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 flipH="1">
            <a:off x="1719245" y="1201796"/>
            <a:ext cx="771568" cy="1986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 flipH="1">
            <a:off x="393733" y="430272"/>
            <a:ext cx="1897790" cy="1073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 flipH="1">
            <a:off x="1239957" y="485566"/>
            <a:ext cx="1040954" cy="1002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 flipH="1">
            <a:off x="429191" y="1203508"/>
            <a:ext cx="2082398" cy="267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flipH="1">
            <a:off x="1361045" y="1220681"/>
            <a:ext cx="1152281" cy="360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1269877" y="2358010"/>
            <a:ext cx="1115173" cy="1173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449594" y="2333060"/>
            <a:ext cx="1915654" cy="1197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>
            <a:off x="410230" y="2328239"/>
            <a:ext cx="1276075" cy="89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1269876" y="2349642"/>
            <a:ext cx="470739" cy="911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/>
          <p:cNvCxnSpPr/>
          <p:nvPr/>
        </p:nvCxnSpPr>
        <p:spPr>
          <a:xfrm flipV="1">
            <a:off x="2283854" y="158762"/>
            <a:ext cx="2701620" cy="3137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/>
          <p:nvPr/>
        </p:nvCxnSpPr>
        <p:spPr>
          <a:xfrm flipV="1">
            <a:off x="2455661" y="895859"/>
            <a:ext cx="2261756" cy="3029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/>
          <p:nvPr/>
        </p:nvCxnSpPr>
        <p:spPr>
          <a:xfrm>
            <a:off x="2280910" y="521319"/>
            <a:ext cx="2441034" cy="376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/>
          <p:nvPr/>
        </p:nvCxnSpPr>
        <p:spPr>
          <a:xfrm flipV="1">
            <a:off x="2493510" y="161227"/>
            <a:ext cx="2469971" cy="1038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/>
          <p:cNvCxnSpPr>
            <a:endCxn id="96" idx="1"/>
          </p:cNvCxnSpPr>
          <p:nvPr/>
        </p:nvCxnSpPr>
        <p:spPr>
          <a:xfrm>
            <a:off x="2549336" y="1235883"/>
            <a:ext cx="4566462" cy="2611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/>
          <p:cNvCxnSpPr/>
          <p:nvPr/>
        </p:nvCxnSpPr>
        <p:spPr>
          <a:xfrm>
            <a:off x="2293465" y="465189"/>
            <a:ext cx="4942085" cy="3459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/>
          <p:nvPr/>
        </p:nvCxnSpPr>
        <p:spPr>
          <a:xfrm>
            <a:off x="2547291" y="1199305"/>
            <a:ext cx="4674121" cy="1599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>
            <a:off x="2262942" y="462972"/>
            <a:ext cx="4972608" cy="23357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 flipV="1">
            <a:off x="1666145" y="2816076"/>
            <a:ext cx="5551476" cy="392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コネクタ 292"/>
          <p:cNvCxnSpPr>
            <a:endCxn id="96" idx="2"/>
          </p:cNvCxnSpPr>
          <p:nvPr/>
        </p:nvCxnSpPr>
        <p:spPr>
          <a:xfrm>
            <a:off x="2365248" y="3606399"/>
            <a:ext cx="4708373" cy="343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コネクタ 295"/>
          <p:cNvCxnSpPr>
            <a:endCxn id="96" idx="1"/>
          </p:cNvCxnSpPr>
          <p:nvPr/>
        </p:nvCxnSpPr>
        <p:spPr>
          <a:xfrm>
            <a:off x="1684736" y="3225639"/>
            <a:ext cx="5431062" cy="622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>
            <a:endCxn id="94" idx="5"/>
          </p:cNvCxnSpPr>
          <p:nvPr/>
        </p:nvCxnSpPr>
        <p:spPr>
          <a:xfrm flipV="1">
            <a:off x="2365248" y="2914386"/>
            <a:ext cx="4954196" cy="668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/>
          <p:cNvCxnSpPr/>
          <p:nvPr/>
        </p:nvCxnSpPr>
        <p:spPr>
          <a:xfrm flipH="1">
            <a:off x="394064" y="3279590"/>
            <a:ext cx="1301705" cy="11661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/>
          <p:cNvCxnSpPr/>
          <p:nvPr/>
        </p:nvCxnSpPr>
        <p:spPr>
          <a:xfrm flipH="1">
            <a:off x="413057" y="3587295"/>
            <a:ext cx="1991556" cy="823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コネクタ 307"/>
          <p:cNvCxnSpPr/>
          <p:nvPr/>
        </p:nvCxnSpPr>
        <p:spPr>
          <a:xfrm flipH="1">
            <a:off x="1239957" y="3262934"/>
            <a:ext cx="459802" cy="1194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/>
          <p:cNvCxnSpPr/>
          <p:nvPr/>
        </p:nvCxnSpPr>
        <p:spPr>
          <a:xfrm flipH="1">
            <a:off x="1256114" y="3588466"/>
            <a:ext cx="1144425" cy="857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 flipH="1" flipV="1">
            <a:off x="1235734" y="5219737"/>
            <a:ext cx="1238651" cy="325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/>
          <p:cNvCxnSpPr/>
          <p:nvPr/>
        </p:nvCxnSpPr>
        <p:spPr>
          <a:xfrm flipH="1" flipV="1">
            <a:off x="413058" y="5237797"/>
            <a:ext cx="1933754" cy="11090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 flipH="1" flipV="1">
            <a:off x="1237058" y="5237797"/>
            <a:ext cx="1112485" cy="1108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 flipH="1" flipV="1">
            <a:off x="428861" y="5200525"/>
            <a:ext cx="2044022" cy="414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正方形/長方形 325"/>
              <p:cNvSpPr/>
              <p:nvPr/>
            </p:nvSpPr>
            <p:spPr>
              <a:xfrm>
                <a:off x="1064016" y="-160417"/>
                <a:ext cx="10338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26" name="正方形/長方形 3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16" y="-160417"/>
                <a:ext cx="103380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正方形/長方形 326"/>
              <p:cNvSpPr/>
              <p:nvPr/>
            </p:nvSpPr>
            <p:spPr>
              <a:xfrm>
                <a:off x="2420278" y="1247557"/>
                <a:ext cx="103380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27" name="正方形/長方形 3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78" y="1247557"/>
                <a:ext cx="1033809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正方形/長方形 327"/>
              <p:cNvSpPr/>
              <p:nvPr/>
            </p:nvSpPr>
            <p:spPr>
              <a:xfrm>
                <a:off x="2469920" y="4420253"/>
                <a:ext cx="10456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28" name="正方形/長方形 3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20" y="4420253"/>
                <a:ext cx="1045671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正方形/長方形 328"/>
              <p:cNvSpPr/>
              <p:nvPr/>
            </p:nvSpPr>
            <p:spPr>
              <a:xfrm>
                <a:off x="1100477" y="5973841"/>
                <a:ext cx="10456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29" name="正方形/長方形 3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77" y="5973841"/>
                <a:ext cx="1045671" cy="7078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正方形/長方形 329"/>
              <p:cNvSpPr/>
              <p:nvPr/>
            </p:nvSpPr>
            <p:spPr>
              <a:xfrm>
                <a:off x="378962" y="2834358"/>
                <a:ext cx="10456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30" name="正方形/長方形 3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62" y="2834358"/>
                <a:ext cx="1045671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正方形/長方形 330"/>
              <p:cNvSpPr/>
              <p:nvPr/>
            </p:nvSpPr>
            <p:spPr>
              <a:xfrm>
                <a:off x="2467170" y="3434956"/>
                <a:ext cx="10456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31" name="正方形/長方形 3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70" y="3434956"/>
                <a:ext cx="1045671" cy="7078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正方形/長方形 332"/>
              <p:cNvSpPr/>
              <p:nvPr/>
            </p:nvSpPr>
            <p:spPr>
              <a:xfrm>
                <a:off x="6843074" y="4438151"/>
                <a:ext cx="130234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333" name="正方形/長方形 3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74" y="4438151"/>
                <a:ext cx="1302343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正方形/長方形 333"/>
              <p:cNvSpPr/>
              <p:nvPr/>
            </p:nvSpPr>
            <p:spPr>
              <a:xfrm>
                <a:off x="7303156" y="-55454"/>
                <a:ext cx="736162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4000" b="0" dirty="0" smtClean="0">
                    <a:latin typeface="Times" charset="0"/>
                    <a:ea typeface="Times" charset="0"/>
                    <a:cs typeface="Times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𝐺</m:t>
                        </m:r>
                      </m:e>
                      <m:sub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 denote </a:t>
                </a:r>
              </a:p>
              <a:p>
                <a:r>
                  <a:rPr lang="en-US" altLang="ja-JP" sz="4000" dirty="0" smtClean="0">
                    <a:latin typeface="Times" charset="0"/>
                    <a:ea typeface="Times" charset="0"/>
                    <a:cs typeface="Times" charset="0"/>
                  </a:rPr>
                  <a:t>the resulting graph.</a:t>
                </a:r>
                <a:endParaRPr lang="ja-JP" altLang="en-US" sz="4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34" name="正方形/長方形 3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156" y="-55454"/>
                <a:ext cx="7361621" cy="1323439"/>
              </a:xfrm>
              <a:prstGeom prst="rect">
                <a:avLst/>
              </a:prstGeom>
              <a:blipFill rotWithShape="0">
                <a:blip r:embed="rId12"/>
                <a:stretch>
                  <a:fillRect l="-2897" t="-7834" b="-18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正方形/長方形 334"/>
              <p:cNvSpPr/>
              <p:nvPr/>
            </p:nvSpPr>
            <p:spPr>
              <a:xfrm>
                <a:off x="8035385" y="5509144"/>
                <a:ext cx="3951979" cy="12003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  <m:sSub>
                      <m:sSub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𝐸</m:t>
                        </m:r>
                      </m:e>
                      <m:sub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|</m:t>
                    </m:r>
                  </m:oMath>
                </a14:m>
                <a:r>
                  <a:rPr lang="en-US" altLang="ja-JP" sz="3600" dirty="0" smtClean="0">
                    <a:latin typeface="Times" charset="0"/>
                    <a:ea typeface="Times" charset="0"/>
                    <a:cs typeface="Times" charset="0"/>
                  </a:rPr>
                  <a:t>=2(n+1)+4</a:t>
                </a:r>
              </a:p>
              <a:p>
                <a:r>
                  <a:rPr lang="en-US" altLang="ja-JP" sz="3600" dirty="0" smtClean="0">
                    <a:latin typeface="Times" charset="0"/>
                    <a:ea typeface="Times" charset="0"/>
                    <a:cs typeface="Times" charset="0"/>
                  </a:rPr>
                  <a:t>              =2n+6</a:t>
                </a:r>
                <a:endParaRPr lang="ja-JP" altLang="en-US" sz="3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335" name="正方形/長方形 3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385" y="5509144"/>
                <a:ext cx="3951979" cy="1200329"/>
              </a:xfrm>
              <a:prstGeom prst="rect">
                <a:avLst/>
              </a:prstGeom>
              <a:blipFill rotWithShape="0">
                <a:blip r:embed="rId13"/>
                <a:stretch>
                  <a:fillRect t="-7035" r="-1077" b="-180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8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3"/>
          <p:cNvGrpSpPr/>
          <p:nvPr/>
        </p:nvGrpSpPr>
        <p:grpSpPr>
          <a:xfrm>
            <a:off x="2431241" y="4672905"/>
            <a:ext cx="1523331" cy="1996836"/>
            <a:chOff x="9449469" y="1929705"/>
            <a:chExt cx="2421113" cy="2987180"/>
          </a:xfrm>
        </p:grpSpPr>
        <p:cxnSp>
          <p:nvCxnSpPr>
            <p:cNvPr id="76" name="直線コネクタ 75"/>
            <p:cNvCxnSpPr/>
            <p:nvPr/>
          </p:nvCxnSpPr>
          <p:spPr>
            <a:xfrm flipH="1" flipV="1">
              <a:off x="9593469" y="2073705"/>
              <a:ext cx="2204831" cy="13507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9593469" y="3424459"/>
              <a:ext cx="2204831" cy="1348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92" idx="0"/>
            </p:cNvCxnSpPr>
            <p:nvPr/>
          </p:nvCxnSpPr>
          <p:spPr>
            <a:xfrm flipV="1">
              <a:off x="9593469" y="2082571"/>
              <a:ext cx="17929" cy="2546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円/楕円 87"/>
            <p:cNvSpPr/>
            <p:nvPr/>
          </p:nvSpPr>
          <p:spPr>
            <a:xfrm>
              <a:off x="9449469" y="192970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9449469" y="327929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9449469" y="4628885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1582582" y="3293463"/>
              <a:ext cx="288000" cy="288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8" name="直線コネクタ 77"/>
            <p:cNvCxnSpPr>
              <a:endCxn id="89" idx="6"/>
            </p:cNvCxnSpPr>
            <p:nvPr/>
          </p:nvCxnSpPr>
          <p:spPr>
            <a:xfrm flipH="1" flipV="1">
              <a:off x="9737469" y="3423295"/>
              <a:ext cx="1971185" cy="1416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4087872" y="5317380"/>
                <a:ext cx="13092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6000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72" y="5317380"/>
                <a:ext cx="1309268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正方形/長方形 332"/>
              <p:cNvSpPr/>
              <p:nvPr/>
            </p:nvSpPr>
            <p:spPr>
              <a:xfrm>
                <a:off x="4161273" y="3234676"/>
                <a:ext cx="12806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7200" dirty="0"/>
              </a:p>
            </p:txBody>
          </p:sp>
        </mc:Choice>
        <mc:Fallback xmlns="">
          <p:sp>
            <p:nvSpPr>
              <p:cNvPr id="333" name="正方形/長方形 3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73" y="3234676"/>
                <a:ext cx="1280607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2" y="-102732"/>
            <a:ext cx="5270970" cy="4647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5629834" y="797912"/>
                <a:ext cx="6311153" cy="11167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𝑖𝑗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2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+1, 1≤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endParaRPr lang="en-US" altLang="ja-JP" sz="3200" b="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has degree 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4+1+4+2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=11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34" y="797912"/>
                <a:ext cx="6311153" cy="1116781"/>
              </a:xfrm>
              <a:prstGeom prst="rect">
                <a:avLst/>
              </a:prstGeom>
              <a:blipFill rotWithShape="0">
                <a:blip r:embed="rId5"/>
                <a:stretch>
                  <a:fillRect l="-2411" t="-6486"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正方形/長方形 132"/>
              <p:cNvSpPr/>
              <p:nvPr/>
            </p:nvSpPr>
            <p:spPr>
              <a:xfrm>
                <a:off x="5629835" y="2834097"/>
                <a:ext cx="6311153" cy="11167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4+1+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2</m:t>
                    </m:r>
                    <m:r>
                      <a:rPr lang="en-US" altLang="ja-JP" sz="320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+2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=9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33" name="正方形/長方形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35" y="2834097"/>
                <a:ext cx="6311153" cy="1116781"/>
              </a:xfrm>
              <a:prstGeom prst="rect">
                <a:avLst/>
              </a:prstGeom>
              <a:blipFill rotWithShape="0">
                <a:blip r:embed="rId6"/>
                <a:stretch>
                  <a:fillRect l="-2411" t="-6486"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正方形/長方形 133"/>
              <p:cNvSpPr/>
              <p:nvPr/>
            </p:nvSpPr>
            <p:spPr>
              <a:xfrm>
                <a:off x="5629835" y="4672905"/>
                <a:ext cx="6311153" cy="11167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 b="0" dirty="0" smtClean="0">
                    <a:latin typeface="Times" charset="0"/>
                    <a:ea typeface="Times" charset="0"/>
                    <a:cs typeface="Times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𝑏</m:t>
                        </m:r>
                      </m:e>
                      <m:sub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𝑛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+2 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𝑗</m:t>
                        </m:r>
                      </m:sub>
                    </m:sSub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1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≤2</m:t>
                        </m:r>
                      </m:e>
                    </m:d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 has degree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4+1+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2</m:t>
                    </m:r>
                    <m:r>
                      <a:rPr lang="en-US" altLang="ja-JP" sz="320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+2</m:t>
                    </m:r>
                    <m:r>
                      <a:rPr lang="en-US" altLang="ja-JP" sz="3200" b="0" i="1" dirty="0" smtClean="0">
                        <a:latin typeface="Cambria Math" charset="0"/>
                        <a:ea typeface="Times" charset="0"/>
                        <a:cs typeface="Times" charset="0"/>
                      </a:rPr>
                      <m:t>=9</m:t>
                    </m:r>
                  </m:oMath>
                </a14:m>
                <a:r>
                  <a:rPr lang="en-US" altLang="ja-JP" sz="3200" dirty="0" smtClean="0">
                    <a:latin typeface="Times" charset="0"/>
                    <a:ea typeface="Times" charset="0"/>
                    <a:cs typeface="Times" charset="0"/>
                  </a:rPr>
                  <a:t>.</a:t>
                </a:r>
                <a:endParaRPr lang="ja-JP" alt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34" name="正方形/長方形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35" y="4672905"/>
                <a:ext cx="6311153" cy="1116781"/>
              </a:xfrm>
              <a:prstGeom prst="rect">
                <a:avLst/>
              </a:prstGeom>
              <a:blipFill rotWithShape="0">
                <a:blip r:embed="rId7"/>
                <a:stretch>
                  <a:fillRect l="-2411" t="-6486" b="-16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4385104" y="3409028"/>
                <a:ext cx="107755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" charset="0"/>
                          <a:cs typeface="Times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04" y="3409028"/>
                <a:ext cx="1077558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672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1086</Words>
  <Application>Microsoft Macintosh PowerPoint</Application>
  <PresentationFormat>ワイド画面</PresentationFormat>
  <Paragraphs>98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Cambria Math</vt:lpstr>
      <vt:lpstr>Times</vt:lpstr>
      <vt:lpstr>Yu Gothic</vt:lpstr>
      <vt:lpstr>ヒラギノ角ゴ ProN W3</vt:lpstr>
      <vt:lpstr>Arial</vt:lpstr>
      <vt:lpstr>ホワイト</vt:lpstr>
      <vt:lpstr>Number of 4-contractible edges in 4 -connected graphs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of 4-contractible edges in 4 -connected graphs</dc:title>
  <dc:creator>川谷　元</dc:creator>
  <cp:lastModifiedBy>川谷　元</cp:lastModifiedBy>
  <cp:revision>65</cp:revision>
  <cp:lastPrinted>2018-05-17T07:29:39Z</cp:lastPrinted>
  <dcterms:created xsi:type="dcterms:W3CDTF">2018-05-16T08:50:53Z</dcterms:created>
  <dcterms:modified xsi:type="dcterms:W3CDTF">2018-05-17T07:30:09Z</dcterms:modified>
</cp:coreProperties>
</file>